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571" r:id="rId3"/>
    <p:sldId id="257" r:id="rId4"/>
    <p:sldId id="258" r:id="rId5"/>
    <p:sldId id="568" r:id="rId6"/>
    <p:sldId id="563" r:id="rId7"/>
    <p:sldId id="565" r:id="rId8"/>
    <p:sldId id="566" r:id="rId9"/>
    <p:sldId id="259" r:id="rId10"/>
    <p:sldId id="260" r:id="rId11"/>
    <p:sldId id="261" r:id="rId12"/>
    <p:sldId id="562" r:id="rId13"/>
    <p:sldId id="266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4" r:id="rId22"/>
    <p:sldId id="272" r:id="rId23"/>
    <p:sldId id="273" r:id="rId24"/>
    <p:sldId id="280" r:id="rId25"/>
    <p:sldId id="275" r:id="rId26"/>
    <p:sldId id="276" r:id="rId27"/>
    <p:sldId id="277" r:id="rId28"/>
    <p:sldId id="281" r:id="rId29"/>
    <p:sldId id="282" r:id="rId30"/>
    <p:sldId id="283" r:id="rId31"/>
    <p:sldId id="278" r:id="rId32"/>
    <p:sldId id="279" r:id="rId33"/>
    <p:sldId id="284" r:id="rId34"/>
    <p:sldId id="333" r:id="rId35"/>
    <p:sldId id="335" r:id="rId36"/>
    <p:sldId id="560" r:id="rId37"/>
    <p:sldId id="572" r:id="rId38"/>
    <p:sldId id="557" r:id="rId39"/>
    <p:sldId id="520" r:id="rId40"/>
    <p:sldId id="570" r:id="rId41"/>
    <p:sldId id="569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241D3-8761-CDA1-1072-FDF5952C30D7}" v="2" dt="2021-08-31T20:15:30.197"/>
    <p1510:client id="{599E2158-1261-E2AB-55BD-EFC1F7DDD81D}" v="267" dt="2022-08-25T01:53:42.110"/>
    <p1510:client id="{6042BCA9-2BBF-E4E3-BF9B-A468BFB0F56A}" v="5" dt="2022-01-21T15:30:06.383"/>
    <p1510:client id="{6323EF5C-A933-E5F0-EC83-DB295924E3C5}" v="295" dt="2022-08-25T12:41:11.545"/>
    <p1510:client id="{B6D57D89-B1C5-0839-26DF-A5342DA7B235}" v="242" dt="2022-08-23T12:45:07.501"/>
    <p1510:client id="{E1ADE108-32E7-73DC-6BE3-76363F67C394}" v="487" dt="2022-08-25T21:07:37.999"/>
    <p1510:client id="{E71C49CE-22D6-F2A4-882F-5125A0831332}" v="10" dt="2021-08-31T20:25:16.663"/>
    <p1510:client id="{ED666151-A4E1-4629-BCD6-57B7DADEAF66}" v="1967" dt="2021-09-01T11:12:28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5E756-7AFF-40B9-8E0D-7B3CD0E361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BD545F-FE3D-4E62-8594-876FBCDC4D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Transcripts/Graduation Status </a:t>
          </a:r>
        </a:p>
      </dgm:t>
    </dgm:pt>
    <dgm:pt modelId="{2D80DCF8-854C-49FC-AC42-C1183FE85864}" type="parTrans" cxnId="{A626460F-BC85-4623-B7F6-174223F2C257}">
      <dgm:prSet/>
      <dgm:spPr/>
      <dgm:t>
        <a:bodyPr/>
        <a:lstStyle/>
        <a:p>
          <a:endParaRPr lang="en-US"/>
        </a:p>
      </dgm:t>
    </dgm:pt>
    <dgm:pt modelId="{382B4073-82A0-4EB7-AE02-51D715B8DF33}" type="sibTrans" cxnId="{A626460F-BC85-4623-B7F6-174223F2C257}">
      <dgm:prSet/>
      <dgm:spPr/>
      <dgm:t>
        <a:bodyPr/>
        <a:lstStyle/>
        <a:p>
          <a:endParaRPr lang="en-US"/>
        </a:p>
      </dgm:t>
    </dgm:pt>
    <dgm:pt modelId="{C25B1378-CC96-4B8B-AADC-60F59CE197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Month by Month Planning</a:t>
          </a:r>
        </a:p>
      </dgm:t>
    </dgm:pt>
    <dgm:pt modelId="{430AC807-4956-4D82-842C-29D5236417FD}" type="parTrans" cxnId="{F441765F-A246-4543-B3FC-9B8ACB53BFCA}">
      <dgm:prSet/>
      <dgm:spPr/>
      <dgm:t>
        <a:bodyPr/>
        <a:lstStyle/>
        <a:p>
          <a:endParaRPr lang="en-US"/>
        </a:p>
      </dgm:t>
    </dgm:pt>
    <dgm:pt modelId="{647F2F73-A4FF-4048-A559-60F5F5C00E63}" type="sibTrans" cxnId="{F441765F-A246-4543-B3FC-9B8ACB53BFCA}">
      <dgm:prSet/>
      <dgm:spPr/>
      <dgm:t>
        <a:bodyPr/>
        <a:lstStyle/>
        <a:p>
          <a:endParaRPr lang="en-US"/>
        </a:p>
      </dgm:t>
    </dgm:pt>
    <dgm:pt modelId="{74E42199-CA20-4DF4-A372-1C36E6FDB0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Applying to Colleges</a:t>
          </a:r>
        </a:p>
      </dgm:t>
    </dgm:pt>
    <dgm:pt modelId="{DE9A8F6F-146A-4351-8852-FA91AEA46B18}" type="parTrans" cxnId="{01A1FC9B-F3FC-4148-811E-D94FF4342D12}">
      <dgm:prSet/>
      <dgm:spPr/>
      <dgm:t>
        <a:bodyPr/>
        <a:lstStyle/>
        <a:p>
          <a:endParaRPr lang="en-US"/>
        </a:p>
      </dgm:t>
    </dgm:pt>
    <dgm:pt modelId="{32081C12-68F9-43BE-A637-B0C767CEE7C3}" type="sibTrans" cxnId="{01A1FC9B-F3FC-4148-811E-D94FF4342D12}">
      <dgm:prSet/>
      <dgm:spPr/>
      <dgm:t>
        <a:bodyPr/>
        <a:lstStyle/>
        <a:p>
          <a:endParaRPr lang="en-US"/>
        </a:p>
      </dgm:t>
    </dgm:pt>
    <dgm:pt modelId="{9F320472-E91E-46B9-A1E8-BC4E30653C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Paying For College</a:t>
          </a:r>
        </a:p>
      </dgm:t>
    </dgm:pt>
    <dgm:pt modelId="{4C32EC9D-DE0F-4F69-98B9-710D6606348C}" type="parTrans" cxnId="{AA822D85-55FD-4397-855C-8261880C6EC9}">
      <dgm:prSet/>
      <dgm:spPr/>
      <dgm:t>
        <a:bodyPr/>
        <a:lstStyle/>
        <a:p>
          <a:endParaRPr lang="en-US"/>
        </a:p>
      </dgm:t>
    </dgm:pt>
    <dgm:pt modelId="{6F0314FA-9AD3-4029-B759-B79E80A68068}" type="sibTrans" cxnId="{AA822D85-55FD-4397-855C-8261880C6EC9}">
      <dgm:prSet/>
      <dgm:spPr/>
      <dgm:t>
        <a:bodyPr/>
        <a:lstStyle/>
        <a:p>
          <a:endParaRPr lang="en-US"/>
        </a:p>
      </dgm:t>
    </dgm:pt>
    <dgm:pt modelId="{044E7541-E7F6-4BB1-B10B-972B43EB06C1}" type="pres">
      <dgm:prSet presAssocID="{7D95E756-7AFF-40B9-8E0D-7B3CD0E3619A}" presName="root" presStyleCnt="0">
        <dgm:presLayoutVars>
          <dgm:dir/>
          <dgm:resizeHandles val="exact"/>
        </dgm:presLayoutVars>
      </dgm:prSet>
      <dgm:spPr/>
    </dgm:pt>
    <dgm:pt modelId="{83EA845E-5F94-43CD-8430-882224E3B150}" type="pres">
      <dgm:prSet presAssocID="{69BD545F-FE3D-4E62-8594-876FBCDC4D6B}" presName="compNode" presStyleCnt="0"/>
      <dgm:spPr/>
    </dgm:pt>
    <dgm:pt modelId="{0F1BCDFC-6813-4912-A391-EBFC46EDC865}" type="pres">
      <dgm:prSet presAssocID="{69BD545F-FE3D-4E62-8594-876FBCDC4D6B}" presName="bgRect" presStyleLbl="bgShp" presStyleIdx="0" presStyleCnt="4"/>
      <dgm:spPr/>
    </dgm:pt>
    <dgm:pt modelId="{3F549CE2-4084-4E42-B49B-3EC4BF0BF448}" type="pres">
      <dgm:prSet presAssocID="{69BD545F-FE3D-4E62-8594-876FBCDC4D6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916F518-8773-480D-B9CB-7531661723CE}" type="pres">
      <dgm:prSet presAssocID="{69BD545F-FE3D-4E62-8594-876FBCDC4D6B}" presName="spaceRect" presStyleCnt="0"/>
      <dgm:spPr/>
    </dgm:pt>
    <dgm:pt modelId="{E0F97B1B-0DF0-412E-B182-835E9B867089}" type="pres">
      <dgm:prSet presAssocID="{69BD545F-FE3D-4E62-8594-876FBCDC4D6B}" presName="parTx" presStyleLbl="revTx" presStyleIdx="0" presStyleCnt="4">
        <dgm:presLayoutVars>
          <dgm:chMax val="0"/>
          <dgm:chPref val="0"/>
        </dgm:presLayoutVars>
      </dgm:prSet>
      <dgm:spPr/>
    </dgm:pt>
    <dgm:pt modelId="{49BBA556-54F0-4C9A-8ECF-F3E27246A4F7}" type="pres">
      <dgm:prSet presAssocID="{382B4073-82A0-4EB7-AE02-51D715B8DF33}" presName="sibTrans" presStyleCnt="0"/>
      <dgm:spPr/>
    </dgm:pt>
    <dgm:pt modelId="{F63B8255-607A-420C-A67A-84F06DC5B1BF}" type="pres">
      <dgm:prSet presAssocID="{C25B1378-CC96-4B8B-AADC-60F59CE19798}" presName="compNode" presStyleCnt="0"/>
      <dgm:spPr/>
    </dgm:pt>
    <dgm:pt modelId="{E37AFF6B-3914-41AF-ABAB-05D38CE9AAB4}" type="pres">
      <dgm:prSet presAssocID="{C25B1378-CC96-4B8B-AADC-60F59CE19798}" presName="bgRect" presStyleLbl="bgShp" presStyleIdx="1" presStyleCnt="4"/>
      <dgm:spPr/>
    </dgm:pt>
    <dgm:pt modelId="{2E210C1D-FAC9-4585-80B4-8D27EBBCC529}" type="pres">
      <dgm:prSet presAssocID="{C25B1378-CC96-4B8B-AADC-60F59CE197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24CEC18-AB4C-494F-BE45-845C7AF0B1D1}" type="pres">
      <dgm:prSet presAssocID="{C25B1378-CC96-4B8B-AADC-60F59CE19798}" presName="spaceRect" presStyleCnt="0"/>
      <dgm:spPr/>
    </dgm:pt>
    <dgm:pt modelId="{65D435C3-430B-448D-A7C3-5E3B71997FA2}" type="pres">
      <dgm:prSet presAssocID="{C25B1378-CC96-4B8B-AADC-60F59CE19798}" presName="parTx" presStyleLbl="revTx" presStyleIdx="1" presStyleCnt="4">
        <dgm:presLayoutVars>
          <dgm:chMax val="0"/>
          <dgm:chPref val="0"/>
        </dgm:presLayoutVars>
      </dgm:prSet>
      <dgm:spPr/>
    </dgm:pt>
    <dgm:pt modelId="{37AC20A0-35F9-4F67-B7B4-72608574F5BE}" type="pres">
      <dgm:prSet presAssocID="{647F2F73-A4FF-4048-A559-60F5F5C00E63}" presName="sibTrans" presStyleCnt="0"/>
      <dgm:spPr/>
    </dgm:pt>
    <dgm:pt modelId="{59F4D7F4-B729-4DB9-BF18-E853F29CF749}" type="pres">
      <dgm:prSet presAssocID="{74E42199-CA20-4DF4-A372-1C36E6FDB00A}" presName="compNode" presStyleCnt="0"/>
      <dgm:spPr/>
    </dgm:pt>
    <dgm:pt modelId="{2EEA8E96-6F4F-49A1-A2AA-E60EBEC373A6}" type="pres">
      <dgm:prSet presAssocID="{74E42199-CA20-4DF4-A372-1C36E6FDB00A}" presName="bgRect" presStyleLbl="bgShp" presStyleIdx="2" presStyleCnt="4"/>
      <dgm:spPr/>
    </dgm:pt>
    <dgm:pt modelId="{DB5FFBA9-9E43-496D-A21B-E569FF2F2460}" type="pres">
      <dgm:prSet presAssocID="{74E42199-CA20-4DF4-A372-1C36E6FDB0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6100DF-2A58-48F3-A705-C9F02232186B}" type="pres">
      <dgm:prSet presAssocID="{74E42199-CA20-4DF4-A372-1C36E6FDB00A}" presName="spaceRect" presStyleCnt="0"/>
      <dgm:spPr/>
    </dgm:pt>
    <dgm:pt modelId="{FB93061A-6355-4D22-A391-B13824FFC1C1}" type="pres">
      <dgm:prSet presAssocID="{74E42199-CA20-4DF4-A372-1C36E6FDB00A}" presName="parTx" presStyleLbl="revTx" presStyleIdx="2" presStyleCnt="4">
        <dgm:presLayoutVars>
          <dgm:chMax val="0"/>
          <dgm:chPref val="0"/>
        </dgm:presLayoutVars>
      </dgm:prSet>
      <dgm:spPr/>
    </dgm:pt>
    <dgm:pt modelId="{FE0C788C-B2A1-4275-BFC6-83A3A2660A83}" type="pres">
      <dgm:prSet presAssocID="{32081C12-68F9-43BE-A637-B0C767CEE7C3}" presName="sibTrans" presStyleCnt="0"/>
      <dgm:spPr/>
    </dgm:pt>
    <dgm:pt modelId="{B21E39C5-788F-4005-A307-78FD285693A4}" type="pres">
      <dgm:prSet presAssocID="{9F320472-E91E-46B9-A1E8-BC4E30653C96}" presName="compNode" presStyleCnt="0"/>
      <dgm:spPr/>
    </dgm:pt>
    <dgm:pt modelId="{A0D456C0-5D2A-4A60-82E1-774A9C387C35}" type="pres">
      <dgm:prSet presAssocID="{9F320472-E91E-46B9-A1E8-BC4E30653C96}" presName="bgRect" presStyleLbl="bgShp" presStyleIdx="3" presStyleCnt="4"/>
      <dgm:spPr/>
    </dgm:pt>
    <dgm:pt modelId="{B970BE98-CEE3-47D9-8074-D9A956208F6C}" type="pres">
      <dgm:prSet presAssocID="{9F320472-E91E-46B9-A1E8-BC4E30653C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B260502-D6CE-4461-A661-5E07412303CC}" type="pres">
      <dgm:prSet presAssocID="{9F320472-E91E-46B9-A1E8-BC4E30653C96}" presName="spaceRect" presStyleCnt="0"/>
      <dgm:spPr/>
    </dgm:pt>
    <dgm:pt modelId="{38337769-035C-4201-837C-6BA89585E3CD}" type="pres">
      <dgm:prSet presAssocID="{9F320472-E91E-46B9-A1E8-BC4E30653C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0A26A01-83B3-4BBE-87B3-2BC3201F7D96}" type="presOf" srcId="{74E42199-CA20-4DF4-A372-1C36E6FDB00A}" destId="{FB93061A-6355-4D22-A391-B13824FFC1C1}" srcOrd="0" destOrd="0" presId="urn:microsoft.com/office/officeart/2018/2/layout/IconVerticalSolidList"/>
    <dgm:cxn modelId="{A626460F-BC85-4623-B7F6-174223F2C257}" srcId="{7D95E756-7AFF-40B9-8E0D-7B3CD0E3619A}" destId="{69BD545F-FE3D-4E62-8594-876FBCDC4D6B}" srcOrd="0" destOrd="0" parTransId="{2D80DCF8-854C-49FC-AC42-C1183FE85864}" sibTransId="{382B4073-82A0-4EB7-AE02-51D715B8DF33}"/>
    <dgm:cxn modelId="{93D55110-F220-4DAA-94C4-500CDE943E7F}" type="presOf" srcId="{7D95E756-7AFF-40B9-8E0D-7B3CD0E3619A}" destId="{044E7541-E7F6-4BB1-B10B-972B43EB06C1}" srcOrd="0" destOrd="0" presId="urn:microsoft.com/office/officeart/2018/2/layout/IconVerticalSolidList"/>
    <dgm:cxn modelId="{FE26023B-2CAA-47E5-A2F3-A5723C177E61}" type="presOf" srcId="{69BD545F-FE3D-4E62-8594-876FBCDC4D6B}" destId="{E0F97B1B-0DF0-412E-B182-835E9B867089}" srcOrd="0" destOrd="0" presId="urn:microsoft.com/office/officeart/2018/2/layout/IconVerticalSolidList"/>
    <dgm:cxn modelId="{F441765F-A246-4543-B3FC-9B8ACB53BFCA}" srcId="{7D95E756-7AFF-40B9-8E0D-7B3CD0E3619A}" destId="{C25B1378-CC96-4B8B-AADC-60F59CE19798}" srcOrd="1" destOrd="0" parTransId="{430AC807-4956-4D82-842C-29D5236417FD}" sibTransId="{647F2F73-A4FF-4048-A559-60F5F5C00E63}"/>
    <dgm:cxn modelId="{3FBF7579-630C-4E4B-8EC0-F11E25881675}" type="presOf" srcId="{C25B1378-CC96-4B8B-AADC-60F59CE19798}" destId="{65D435C3-430B-448D-A7C3-5E3B71997FA2}" srcOrd="0" destOrd="0" presId="urn:microsoft.com/office/officeart/2018/2/layout/IconVerticalSolidList"/>
    <dgm:cxn modelId="{AA822D85-55FD-4397-855C-8261880C6EC9}" srcId="{7D95E756-7AFF-40B9-8E0D-7B3CD0E3619A}" destId="{9F320472-E91E-46B9-A1E8-BC4E30653C96}" srcOrd="3" destOrd="0" parTransId="{4C32EC9D-DE0F-4F69-98B9-710D6606348C}" sibTransId="{6F0314FA-9AD3-4029-B759-B79E80A68068}"/>
    <dgm:cxn modelId="{01A1FC9B-F3FC-4148-811E-D94FF4342D12}" srcId="{7D95E756-7AFF-40B9-8E0D-7B3CD0E3619A}" destId="{74E42199-CA20-4DF4-A372-1C36E6FDB00A}" srcOrd="2" destOrd="0" parTransId="{DE9A8F6F-146A-4351-8852-FA91AEA46B18}" sibTransId="{32081C12-68F9-43BE-A637-B0C767CEE7C3}"/>
    <dgm:cxn modelId="{A8A1ECA4-9047-4BA2-B33A-68809AED7047}" type="presOf" srcId="{9F320472-E91E-46B9-A1E8-BC4E30653C96}" destId="{38337769-035C-4201-837C-6BA89585E3CD}" srcOrd="0" destOrd="0" presId="urn:microsoft.com/office/officeart/2018/2/layout/IconVerticalSolidList"/>
    <dgm:cxn modelId="{D94ACC4E-0D13-4A7F-B2E7-655370407585}" type="presParOf" srcId="{044E7541-E7F6-4BB1-B10B-972B43EB06C1}" destId="{83EA845E-5F94-43CD-8430-882224E3B150}" srcOrd="0" destOrd="0" presId="urn:microsoft.com/office/officeart/2018/2/layout/IconVerticalSolidList"/>
    <dgm:cxn modelId="{2608D589-D767-47B3-A8BE-EFB873E44867}" type="presParOf" srcId="{83EA845E-5F94-43CD-8430-882224E3B150}" destId="{0F1BCDFC-6813-4912-A391-EBFC46EDC865}" srcOrd="0" destOrd="0" presId="urn:microsoft.com/office/officeart/2018/2/layout/IconVerticalSolidList"/>
    <dgm:cxn modelId="{FB9BFE5D-450E-4B31-BC6E-E9C70A3F5B7F}" type="presParOf" srcId="{83EA845E-5F94-43CD-8430-882224E3B150}" destId="{3F549CE2-4084-4E42-B49B-3EC4BF0BF448}" srcOrd="1" destOrd="0" presId="urn:microsoft.com/office/officeart/2018/2/layout/IconVerticalSolidList"/>
    <dgm:cxn modelId="{3603E17D-63C4-4299-A504-408978261BDB}" type="presParOf" srcId="{83EA845E-5F94-43CD-8430-882224E3B150}" destId="{D916F518-8773-480D-B9CB-7531661723CE}" srcOrd="2" destOrd="0" presId="urn:microsoft.com/office/officeart/2018/2/layout/IconVerticalSolidList"/>
    <dgm:cxn modelId="{361353AF-8C97-49AD-B7BC-AC5D4EFBC9D1}" type="presParOf" srcId="{83EA845E-5F94-43CD-8430-882224E3B150}" destId="{E0F97B1B-0DF0-412E-B182-835E9B867089}" srcOrd="3" destOrd="0" presId="urn:microsoft.com/office/officeart/2018/2/layout/IconVerticalSolidList"/>
    <dgm:cxn modelId="{E4127A7D-82CF-4F0C-A605-762F85315FA8}" type="presParOf" srcId="{044E7541-E7F6-4BB1-B10B-972B43EB06C1}" destId="{49BBA556-54F0-4C9A-8ECF-F3E27246A4F7}" srcOrd="1" destOrd="0" presId="urn:microsoft.com/office/officeart/2018/2/layout/IconVerticalSolidList"/>
    <dgm:cxn modelId="{50095EF3-F1ED-4752-8BCB-8D57CB3529BF}" type="presParOf" srcId="{044E7541-E7F6-4BB1-B10B-972B43EB06C1}" destId="{F63B8255-607A-420C-A67A-84F06DC5B1BF}" srcOrd="2" destOrd="0" presId="urn:microsoft.com/office/officeart/2018/2/layout/IconVerticalSolidList"/>
    <dgm:cxn modelId="{ACCB6DE9-F65A-4D4D-B473-9046CB2C5B86}" type="presParOf" srcId="{F63B8255-607A-420C-A67A-84F06DC5B1BF}" destId="{E37AFF6B-3914-41AF-ABAB-05D38CE9AAB4}" srcOrd="0" destOrd="0" presId="urn:microsoft.com/office/officeart/2018/2/layout/IconVerticalSolidList"/>
    <dgm:cxn modelId="{FBA41B12-3212-4843-8037-9A0881838326}" type="presParOf" srcId="{F63B8255-607A-420C-A67A-84F06DC5B1BF}" destId="{2E210C1D-FAC9-4585-80B4-8D27EBBCC529}" srcOrd="1" destOrd="0" presId="urn:microsoft.com/office/officeart/2018/2/layout/IconVerticalSolidList"/>
    <dgm:cxn modelId="{933B3362-AE7B-4FF1-A0C1-A63CF20F88F0}" type="presParOf" srcId="{F63B8255-607A-420C-A67A-84F06DC5B1BF}" destId="{224CEC18-AB4C-494F-BE45-845C7AF0B1D1}" srcOrd="2" destOrd="0" presId="urn:microsoft.com/office/officeart/2018/2/layout/IconVerticalSolidList"/>
    <dgm:cxn modelId="{ECEC364A-173A-474A-A66F-1655C2222AF4}" type="presParOf" srcId="{F63B8255-607A-420C-A67A-84F06DC5B1BF}" destId="{65D435C3-430B-448D-A7C3-5E3B71997FA2}" srcOrd="3" destOrd="0" presId="urn:microsoft.com/office/officeart/2018/2/layout/IconVerticalSolidList"/>
    <dgm:cxn modelId="{1E00B57A-353E-4061-84A0-4DA06ADE2353}" type="presParOf" srcId="{044E7541-E7F6-4BB1-B10B-972B43EB06C1}" destId="{37AC20A0-35F9-4F67-B7B4-72608574F5BE}" srcOrd="3" destOrd="0" presId="urn:microsoft.com/office/officeart/2018/2/layout/IconVerticalSolidList"/>
    <dgm:cxn modelId="{147871E7-B313-43C8-9E03-9B016F634D9F}" type="presParOf" srcId="{044E7541-E7F6-4BB1-B10B-972B43EB06C1}" destId="{59F4D7F4-B729-4DB9-BF18-E853F29CF749}" srcOrd="4" destOrd="0" presId="urn:microsoft.com/office/officeart/2018/2/layout/IconVerticalSolidList"/>
    <dgm:cxn modelId="{47F7E83F-8B32-4AEA-9DAD-7DF87C5C2D0D}" type="presParOf" srcId="{59F4D7F4-B729-4DB9-BF18-E853F29CF749}" destId="{2EEA8E96-6F4F-49A1-A2AA-E60EBEC373A6}" srcOrd="0" destOrd="0" presId="urn:microsoft.com/office/officeart/2018/2/layout/IconVerticalSolidList"/>
    <dgm:cxn modelId="{774B25AB-5B6A-4269-8CD4-5021EC668F9D}" type="presParOf" srcId="{59F4D7F4-B729-4DB9-BF18-E853F29CF749}" destId="{DB5FFBA9-9E43-496D-A21B-E569FF2F2460}" srcOrd="1" destOrd="0" presId="urn:microsoft.com/office/officeart/2018/2/layout/IconVerticalSolidList"/>
    <dgm:cxn modelId="{CA815876-C23B-4EAB-9388-D2FE2D5F0F89}" type="presParOf" srcId="{59F4D7F4-B729-4DB9-BF18-E853F29CF749}" destId="{1F6100DF-2A58-48F3-A705-C9F02232186B}" srcOrd="2" destOrd="0" presId="urn:microsoft.com/office/officeart/2018/2/layout/IconVerticalSolidList"/>
    <dgm:cxn modelId="{BE04D8F1-0AB6-41D7-9D42-E5DC2A8350E4}" type="presParOf" srcId="{59F4D7F4-B729-4DB9-BF18-E853F29CF749}" destId="{FB93061A-6355-4D22-A391-B13824FFC1C1}" srcOrd="3" destOrd="0" presId="urn:microsoft.com/office/officeart/2018/2/layout/IconVerticalSolidList"/>
    <dgm:cxn modelId="{A879F078-9EF3-4900-9EBB-683DF3A204CA}" type="presParOf" srcId="{044E7541-E7F6-4BB1-B10B-972B43EB06C1}" destId="{FE0C788C-B2A1-4275-BFC6-83A3A2660A83}" srcOrd="5" destOrd="0" presId="urn:microsoft.com/office/officeart/2018/2/layout/IconVerticalSolidList"/>
    <dgm:cxn modelId="{7ADD34D8-A1DC-48E1-B8FF-5FF4652850A2}" type="presParOf" srcId="{044E7541-E7F6-4BB1-B10B-972B43EB06C1}" destId="{B21E39C5-788F-4005-A307-78FD285693A4}" srcOrd="6" destOrd="0" presId="urn:microsoft.com/office/officeart/2018/2/layout/IconVerticalSolidList"/>
    <dgm:cxn modelId="{D6FE3854-3812-4025-9174-B611ADC2F57C}" type="presParOf" srcId="{B21E39C5-788F-4005-A307-78FD285693A4}" destId="{A0D456C0-5D2A-4A60-82E1-774A9C387C35}" srcOrd="0" destOrd="0" presId="urn:microsoft.com/office/officeart/2018/2/layout/IconVerticalSolidList"/>
    <dgm:cxn modelId="{9C1F3EC4-9EA7-4F7A-9747-17B42D55724A}" type="presParOf" srcId="{B21E39C5-788F-4005-A307-78FD285693A4}" destId="{B970BE98-CEE3-47D9-8074-D9A956208F6C}" srcOrd="1" destOrd="0" presId="urn:microsoft.com/office/officeart/2018/2/layout/IconVerticalSolidList"/>
    <dgm:cxn modelId="{590583E9-2D8A-460F-8204-F15BFB14AC31}" type="presParOf" srcId="{B21E39C5-788F-4005-A307-78FD285693A4}" destId="{9B260502-D6CE-4461-A661-5E07412303CC}" srcOrd="2" destOrd="0" presId="urn:microsoft.com/office/officeart/2018/2/layout/IconVerticalSolidList"/>
    <dgm:cxn modelId="{746FC6E2-7C35-41DE-9EBC-EA9765C627FE}" type="presParOf" srcId="{B21E39C5-788F-4005-A307-78FD285693A4}" destId="{38337769-035C-4201-837C-6BA89585E3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80878-20D4-4473-B86B-4B87121EBC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315196-C0B0-4554-B433-E99BB3754044}">
      <dgm:prSet/>
      <dgm:spPr/>
      <dgm:t>
        <a:bodyPr/>
        <a:lstStyle/>
        <a:p>
          <a:r>
            <a:rPr lang="en-US"/>
            <a:t>2.0 overall GPA</a:t>
          </a:r>
        </a:p>
      </dgm:t>
    </dgm:pt>
    <dgm:pt modelId="{C35E43D4-97BC-4AE4-9A74-452F5B1F4DA3}" type="parTrans" cxnId="{8F5D5911-F4B5-4F2D-A50C-27FCD5D09D28}">
      <dgm:prSet/>
      <dgm:spPr/>
      <dgm:t>
        <a:bodyPr/>
        <a:lstStyle/>
        <a:p>
          <a:endParaRPr lang="en-US"/>
        </a:p>
      </dgm:t>
    </dgm:pt>
    <dgm:pt modelId="{DD980F60-4C86-430E-BD9D-8654E47B7597}" type="sibTrans" cxnId="{8F5D5911-F4B5-4F2D-A50C-27FCD5D09D28}">
      <dgm:prSet/>
      <dgm:spPr/>
      <dgm:t>
        <a:bodyPr/>
        <a:lstStyle/>
        <a:p>
          <a:endParaRPr lang="en-US"/>
        </a:p>
      </dgm:t>
    </dgm:pt>
    <dgm:pt modelId="{13C7A215-DEEB-4034-9AE9-6F33AC566057}">
      <dgm:prSet/>
      <dgm:spPr/>
      <dgm:t>
        <a:bodyPr/>
        <a:lstStyle/>
        <a:p>
          <a:r>
            <a:rPr lang="en-US"/>
            <a:t>Testing Requirements</a:t>
          </a:r>
        </a:p>
      </dgm:t>
    </dgm:pt>
    <dgm:pt modelId="{33AEC8D9-A73D-4324-A559-635D7DC98E0A}" type="parTrans" cxnId="{2496B13B-5B49-4B0A-B963-EB53185D8F7E}">
      <dgm:prSet/>
      <dgm:spPr/>
      <dgm:t>
        <a:bodyPr/>
        <a:lstStyle/>
        <a:p>
          <a:endParaRPr lang="en-US"/>
        </a:p>
      </dgm:t>
    </dgm:pt>
    <dgm:pt modelId="{2929234F-A129-4AFF-9F18-5418593B59B2}" type="sibTrans" cxnId="{2496B13B-5B49-4B0A-B963-EB53185D8F7E}">
      <dgm:prSet/>
      <dgm:spPr/>
      <dgm:t>
        <a:bodyPr/>
        <a:lstStyle/>
        <a:p>
          <a:endParaRPr lang="en-US"/>
        </a:p>
      </dgm:t>
    </dgm:pt>
    <dgm:pt modelId="{D5137B3B-B2A0-42F4-826C-7B27321C4A2D}">
      <dgm:prSet/>
      <dgm:spPr/>
      <dgm:t>
        <a:bodyPr/>
        <a:lstStyle/>
        <a:p>
          <a:r>
            <a:rPr lang="en-US"/>
            <a:t>Score of 3 or better on FSA Reading (10</a:t>
          </a:r>
          <a:r>
            <a:rPr lang="en-US" baseline="30000"/>
            <a:t>th</a:t>
          </a:r>
          <a:r>
            <a:rPr lang="en-US"/>
            <a:t> grade year or after)</a:t>
          </a:r>
        </a:p>
      </dgm:t>
    </dgm:pt>
    <dgm:pt modelId="{2178AE4A-549D-4AB2-B0C1-B88CBDBE2325}" type="parTrans" cxnId="{8720529F-B10A-4564-BE4D-56C3480C0641}">
      <dgm:prSet/>
      <dgm:spPr/>
      <dgm:t>
        <a:bodyPr/>
        <a:lstStyle/>
        <a:p>
          <a:endParaRPr lang="en-US"/>
        </a:p>
      </dgm:t>
    </dgm:pt>
    <dgm:pt modelId="{5B970353-7D28-4DD1-821F-6B984B14B572}" type="sibTrans" cxnId="{8720529F-B10A-4564-BE4D-56C3480C0641}">
      <dgm:prSet/>
      <dgm:spPr/>
      <dgm:t>
        <a:bodyPr/>
        <a:lstStyle/>
        <a:p>
          <a:endParaRPr lang="en-US"/>
        </a:p>
      </dgm:t>
    </dgm:pt>
    <dgm:pt modelId="{A152DCAB-FDC6-48E8-A2AA-0303B41576E3}">
      <dgm:prSet/>
      <dgm:spPr/>
      <dgm:t>
        <a:bodyPr/>
        <a:lstStyle/>
        <a:p>
          <a:r>
            <a:rPr lang="en-US"/>
            <a:t>Score of 3 or better on Algebra EOC</a:t>
          </a:r>
        </a:p>
      </dgm:t>
    </dgm:pt>
    <dgm:pt modelId="{4BB59D8E-C8AA-4304-A78F-DAE3908C39BF}" type="parTrans" cxnId="{F868AC64-1223-4EF4-AFDF-2E5AB7C0D4FB}">
      <dgm:prSet/>
      <dgm:spPr/>
      <dgm:t>
        <a:bodyPr/>
        <a:lstStyle/>
        <a:p>
          <a:endParaRPr lang="en-US"/>
        </a:p>
      </dgm:t>
    </dgm:pt>
    <dgm:pt modelId="{09BCB291-52CF-4BFD-BE5F-F24B6CB6EB08}" type="sibTrans" cxnId="{F868AC64-1223-4EF4-AFDF-2E5AB7C0D4FB}">
      <dgm:prSet/>
      <dgm:spPr/>
      <dgm:t>
        <a:bodyPr/>
        <a:lstStyle/>
        <a:p>
          <a:endParaRPr lang="en-US"/>
        </a:p>
      </dgm:t>
    </dgm:pt>
    <dgm:pt modelId="{E5B1DCF4-3176-474F-B67F-D97280C5C7D5}">
      <dgm:prSet/>
      <dgm:spPr/>
      <dgm:t>
        <a:bodyPr/>
        <a:lstStyle/>
        <a:p>
          <a:r>
            <a:rPr lang="en-US"/>
            <a:t>Must take and pass an online course through PVS/FLVS</a:t>
          </a:r>
        </a:p>
        <a:p>
          <a:r>
            <a:rPr lang="en-US"/>
            <a:t>**Economics/Government honors also completes this requirement</a:t>
          </a:r>
        </a:p>
      </dgm:t>
    </dgm:pt>
    <dgm:pt modelId="{F6ADF53D-BED7-495C-80A6-AC1211853FF0}" type="parTrans" cxnId="{81770C91-3CFB-4E32-A1EB-922888AF77BB}">
      <dgm:prSet/>
      <dgm:spPr/>
      <dgm:t>
        <a:bodyPr/>
        <a:lstStyle/>
        <a:p>
          <a:endParaRPr lang="en-US"/>
        </a:p>
      </dgm:t>
    </dgm:pt>
    <dgm:pt modelId="{037D1DBB-9878-4B48-9D30-07A58BFC0981}" type="sibTrans" cxnId="{81770C91-3CFB-4E32-A1EB-922888AF77BB}">
      <dgm:prSet/>
      <dgm:spPr/>
      <dgm:t>
        <a:bodyPr/>
        <a:lstStyle/>
        <a:p>
          <a:endParaRPr lang="en-US"/>
        </a:p>
      </dgm:t>
    </dgm:pt>
    <dgm:pt modelId="{9E9FE4E8-AC92-4CAD-9C3B-85C6655C0EBD}">
      <dgm:prSet/>
      <dgm:spPr/>
      <dgm:t>
        <a:bodyPr/>
        <a:lstStyle/>
        <a:p>
          <a:r>
            <a:rPr lang="en-US"/>
            <a:t>Concordant Scores </a:t>
          </a:r>
        </a:p>
      </dgm:t>
    </dgm:pt>
    <dgm:pt modelId="{0A86E693-A8B2-48AE-9736-A62669A9F9E3}" type="parTrans" cxnId="{3E221349-EAC4-421C-9E02-7912010F90DD}">
      <dgm:prSet/>
      <dgm:spPr/>
      <dgm:t>
        <a:bodyPr/>
        <a:lstStyle/>
        <a:p>
          <a:endParaRPr lang="en-US"/>
        </a:p>
      </dgm:t>
    </dgm:pt>
    <dgm:pt modelId="{15295B83-BD53-4ABB-8524-170DCA0C6BBD}" type="sibTrans" cxnId="{3E221349-EAC4-421C-9E02-7912010F90DD}">
      <dgm:prSet/>
      <dgm:spPr/>
      <dgm:t>
        <a:bodyPr/>
        <a:lstStyle/>
        <a:p>
          <a:endParaRPr lang="en-US"/>
        </a:p>
      </dgm:t>
    </dgm:pt>
    <dgm:pt modelId="{8E5BA732-B2B2-41E0-ADD9-9998B179FE36}" type="pres">
      <dgm:prSet presAssocID="{05080878-20D4-4473-B86B-4B87121EBC17}" presName="linear" presStyleCnt="0">
        <dgm:presLayoutVars>
          <dgm:animLvl val="lvl"/>
          <dgm:resizeHandles val="exact"/>
        </dgm:presLayoutVars>
      </dgm:prSet>
      <dgm:spPr/>
    </dgm:pt>
    <dgm:pt modelId="{AE9EE3AD-958E-458E-8430-01FE5C980AF2}" type="pres">
      <dgm:prSet presAssocID="{7D315196-C0B0-4554-B433-E99BB3754044}" presName="parentText" presStyleLbl="node1" presStyleIdx="0" presStyleCnt="3" custScaleY="56522">
        <dgm:presLayoutVars>
          <dgm:chMax val="0"/>
          <dgm:bulletEnabled val="1"/>
        </dgm:presLayoutVars>
      </dgm:prSet>
      <dgm:spPr/>
    </dgm:pt>
    <dgm:pt modelId="{FD95534C-351B-4B07-8BD1-556F1063F6EB}" type="pres">
      <dgm:prSet presAssocID="{DD980F60-4C86-430E-BD9D-8654E47B7597}" presName="spacer" presStyleCnt="0"/>
      <dgm:spPr/>
    </dgm:pt>
    <dgm:pt modelId="{A9A854F0-ED91-494F-BDAE-85ED7B04F2D2}" type="pres">
      <dgm:prSet presAssocID="{13C7A215-DEEB-4034-9AE9-6F33AC566057}" presName="parentText" presStyleLbl="node1" presStyleIdx="1" presStyleCnt="3" custScaleY="51833">
        <dgm:presLayoutVars>
          <dgm:chMax val="0"/>
          <dgm:bulletEnabled val="1"/>
        </dgm:presLayoutVars>
      </dgm:prSet>
      <dgm:spPr/>
    </dgm:pt>
    <dgm:pt modelId="{4F49C585-BD2C-4E9C-B6A0-BFA4927B2BCC}" type="pres">
      <dgm:prSet presAssocID="{13C7A215-DEEB-4034-9AE9-6F33AC566057}" presName="childText" presStyleLbl="revTx" presStyleIdx="0" presStyleCnt="1">
        <dgm:presLayoutVars>
          <dgm:bulletEnabled val="1"/>
        </dgm:presLayoutVars>
      </dgm:prSet>
      <dgm:spPr/>
    </dgm:pt>
    <dgm:pt modelId="{46D50B54-49A1-41A1-A83C-E7D844C4F11B}" type="pres">
      <dgm:prSet presAssocID="{E5B1DCF4-3176-474F-B67F-D97280C5C7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5D5911-F4B5-4F2D-A50C-27FCD5D09D28}" srcId="{05080878-20D4-4473-B86B-4B87121EBC17}" destId="{7D315196-C0B0-4554-B433-E99BB3754044}" srcOrd="0" destOrd="0" parTransId="{C35E43D4-97BC-4AE4-9A74-452F5B1F4DA3}" sibTransId="{DD980F60-4C86-430E-BD9D-8654E47B7597}"/>
    <dgm:cxn modelId="{21390C1B-059A-428F-93B9-0DB9475E7C39}" type="presOf" srcId="{E5B1DCF4-3176-474F-B67F-D97280C5C7D5}" destId="{46D50B54-49A1-41A1-A83C-E7D844C4F11B}" srcOrd="0" destOrd="0" presId="urn:microsoft.com/office/officeart/2005/8/layout/vList2"/>
    <dgm:cxn modelId="{DD121223-1299-457F-8D11-6AED3AD25169}" type="presOf" srcId="{7D315196-C0B0-4554-B433-E99BB3754044}" destId="{AE9EE3AD-958E-458E-8430-01FE5C980AF2}" srcOrd="0" destOrd="0" presId="urn:microsoft.com/office/officeart/2005/8/layout/vList2"/>
    <dgm:cxn modelId="{BFDF6239-7F4D-47FA-94A2-5198B3417C6D}" type="presOf" srcId="{D5137B3B-B2A0-42F4-826C-7B27321C4A2D}" destId="{4F49C585-BD2C-4E9C-B6A0-BFA4927B2BCC}" srcOrd="0" destOrd="0" presId="urn:microsoft.com/office/officeart/2005/8/layout/vList2"/>
    <dgm:cxn modelId="{2496B13B-5B49-4B0A-B963-EB53185D8F7E}" srcId="{05080878-20D4-4473-B86B-4B87121EBC17}" destId="{13C7A215-DEEB-4034-9AE9-6F33AC566057}" srcOrd="1" destOrd="0" parTransId="{33AEC8D9-A73D-4324-A559-635D7DC98E0A}" sibTransId="{2929234F-A129-4AFF-9F18-5418593B59B2}"/>
    <dgm:cxn modelId="{F868AC64-1223-4EF4-AFDF-2E5AB7C0D4FB}" srcId="{13C7A215-DEEB-4034-9AE9-6F33AC566057}" destId="{A152DCAB-FDC6-48E8-A2AA-0303B41576E3}" srcOrd="1" destOrd="0" parTransId="{4BB59D8E-C8AA-4304-A78F-DAE3908C39BF}" sibTransId="{09BCB291-52CF-4BFD-BE5F-F24B6CB6EB08}"/>
    <dgm:cxn modelId="{E6969568-C03E-493F-AF09-F669538357F0}" type="presOf" srcId="{13C7A215-DEEB-4034-9AE9-6F33AC566057}" destId="{A9A854F0-ED91-494F-BDAE-85ED7B04F2D2}" srcOrd="0" destOrd="0" presId="urn:microsoft.com/office/officeart/2005/8/layout/vList2"/>
    <dgm:cxn modelId="{3E221349-EAC4-421C-9E02-7912010F90DD}" srcId="{13C7A215-DEEB-4034-9AE9-6F33AC566057}" destId="{9E9FE4E8-AC92-4CAD-9C3B-85C6655C0EBD}" srcOrd="2" destOrd="0" parTransId="{0A86E693-A8B2-48AE-9736-A62669A9F9E3}" sibTransId="{15295B83-BD53-4ABB-8524-170DCA0C6BBD}"/>
    <dgm:cxn modelId="{ECF6636B-A80E-4828-B94A-EDF94D0B5D3C}" type="presOf" srcId="{9E9FE4E8-AC92-4CAD-9C3B-85C6655C0EBD}" destId="{4F49C585-BD2C-4E9C-B6A0-BFA4927B2BCC}" srcOrd="0" destOrd="2" presId="urn:microsoft.com/office/officeart/2005/8/layout/vList2"/>
    <dgm:cxn modelId="{81770C91-3CFB-4E32-A1EB-922888AF77BB}" srcId="{05080878-20D4-4473-B86B-4B87121EBC17}" destId="{E5B1DCF4-3176-474F-B67F-D97280C5C7D5}" srcOrd="2" destOrd="0" parTransId="{F6ADF53D-BED7-495C-80A6-AC1211853FF0}" sibTransId="{037D1DBB-9878-4B48-9D30-07A58BFC0981}"/>
    <dgm:cxn modelId="{8720529F-B10A-4564-BE4D-56C3480C0641}" srcId="{13C7A215-DEEB-4034-9AE9-6F33AC566057}" destId="{D5137B3B-B2A0-42F4-826C-7B27321C4A2D}" srcOrd="0" destOrd="0" parTransId="{2178AE4A-549D-4AB2-B0C1-B88CBDBE2325}" sibTransId="{5B970353-7D28-4DD1-821F-6B984B14B572}"/>
    <dgm:cxn modelId="{1ADCDCA1-581D-4E36-AFE0-7A8FAC671CFF}" type="presOf" srcId="{05080878-20D4-4473-B86B-4B87121EBC17}" destId="{8E5BA732-B2B2-41E0-ADD9-9998B179FE36}" srcOrd="0" destOrd="0" presId="urn:microsoft.com/office/officeart/2005/8/layout/vList2"/>
    <dgm:cxn modelId="{090F72B4-A12A-4323-8200-4FAF72AEEE0E}" type="presOf" srcId="{A152DCAB-FDC6-48E8-A2AA-0303B41576E3}" destId="{4F49C585-BD2C-4E9C-B6A0-BFA4927B2BCC}" srcOrd="0" destOrd="1" presId="urn:microsoft.com/office/officeart/2005/8/layout/vList2"/>
    <dgm:cxn modelId="{6741E009-2EF0-4276-A938-9805A246B083}" type="presParOf" srcId="{8E5BA732-B2B2-41E0-ADD9-9998B179FE36}" destId="{AE9EE3AD-958E-458E-8430-01FE5C980AF2}" srcOrd="0" destOrd="0" presId="urn:microsoft.com/office/officeart/2005/8/layout/vList2"/>
    <dgm:cxn modelId="{E4CC0F00-0CDD-4721-ADD5-7352DED691B4}" type="presParOf" srcId="{8E5BA732-B2B2-41E0-ADD9-9998B179FE36}" destId="{FD95534C-351B-4B07-8BD1-556F1063F6EB}" srcOrd="1" destOrd="0" presId="urn:microsoft.com/office/officeart/2005/8/layout/vList2"/>
    <dgm:cxn modelId="{97976D33-BF1F-4F26-8379-4D84523942E4}" type="presParOf" srcId="{8E5BA732-B2B2-41E0-ADD9-9998B179FE36}" destId="{A9A854F0-ED91-494F-BDAE-85ED7B04F2D2}" srcOrd="2" destOrd="0" presId="urn:microsoft.com/office/officeart/2005/8/layout/vList2"/>
    <dgm:cxn modelId="{36AFE5A4-AD4B-4301-9806-2D335C684ECB}" type="presParOf" srcId="{8E5BA732-B2B2-41E0-ADD9-9998B179FE36}" destId="{4F49C585-BD2C-4E9C-B6A0-BFA4927B2BCC}" srcOrd="3" destOrd="0" presId="urn:microsoft.com/office/officeart/2005/8/layout/vList2"/>
    <dgm:cxn modelId="{5E7366C3-BF55-4357-BFF6-58109B29B77C}" type="presParOf" srcId="{8E5BA732-B2B2-41E0-ADD9-9998B179FE36}" destId="{46D50B54-49A1-41A1-A83C-E7D844C4F1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CDFC-6813-4912-A391-EBFC46EDC865}">
      <dsp:nvSpPr>
        <dsp:cNvPr id="0" name=""/>
        <dsp:cNvSpPr/>
      </dsp:nvSpPr>
      <dsp:spPr>
        <a:xfrm>
          <a:off x="0" y="1948"/>
          <a:ext cx="4502944" cy="9877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49CE2-4084-4E42-B49B-3EC4BF0BF448}">
      <dsp:nvSpPr>
        <dsp:cNvPr id="0" name=""/>
        <dsp:cNvSpPr/>
      </dsp:nvSpPr>
      <dsp:spPr>
        <a:xfrm>
          <a:off x="298801" y="224198"/>
          <a:ext cx="543275" cy="543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97B1B-0DF0-412E-B182-835E9B867089}">
      <dsp:nvSpPr>
        <dsp:cNvPr id="0" name=""/>
        <dsp:cNvSpPr/>
      </dsp:nvSpPr>
      <dsp:spPr>
        <a:xfrm>
          <a:off x="1140879" y="1948"/>
          <a:ext cx="3362064" cy="98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9" tIns="104539" rIns="104539" bIns="1045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Transcripts/Graduation Status </a:t>
          </a:r>
        </a:p>
      </dsp:txBody>
      <dsp:txXfrm>
        <a:off x="1140879" y="1948"/>
        <a:ext cx="3362064" cy="987774"/>
      </dsp:txXfrm>
    </dsp:sp>
    <dsp:sp modelId="{E37AFF6B-3914-41AF-ABAB-05D38CE9AAB4}">
      <dsp:nvSpPr>
        <dsp:cNvPr id="0" name=""/>
        <dsp:cNvSpPr/>
      </dsp:nvSpPr>
      <dsp:spPr>
        <a:xfrm>
          <a:off x="0" y="1236666"/>
          <a:ext cx="4502944" cy="9877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10C1D-FAC9-4585-80B4-8D27EBBCC529}">
      <dsp:nvSpPr>
        <dsp:cNvPr id="0" name=""/>
        <dsp:cNvSpPr/>
      </dsp:nvSpPr>
      <dsp:spPr>
        <a:xfrm>
          <a:off x="298801" y="1458915"/>
          <a:ext cx="543275" cy="543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435C3-430B-448D-A7C3-5E3B71997FA2}">
      <dsp:nvSpPr>
        <dsp:cNvPr id="0" name=""/>
        <dsp:cNvSpPr/>
      </dsp:nvSpPr>
      <dsp:spPr>
        <a:xfrm>
          <a:off x="1140879" y="1236666"/>
          <a:ext cx="3362064" cy="98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9" tIns="104539" rIns="104539" bIns="1045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Month by Month Planning</a:t>
          </a:r>
        </a:p>
      </dsp:txBody>
      <dsp:txXfrm>
        <a:off x="1140879" y="1236666"/>
        <a:ext cx="3362064" cy="987774"/>
      </dsp:txXfrm>
    </dsp:sp>
    <dsp:sp modelId="{2EEA8E96-6F4F-49A1-A2AA-E60EBEC373A6}">
      <dsp:nvSpPr>
        <dsp:cNvPr id="0" name=""/>
        <dsp:cNvSpPr/>
      </dsp:nvSpPr>
      <dsp:spPr>
        <a:xfrm>
          <a:off x="0" y="2471384"/>
          <a:ext cx="4502944" cy="9877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FFBA9-9E43-496D-A21B-E569FF2F2460}">
      <dsp:nvSpPr>
        <dsp:cNvPr id="0" name=""/>
        <dsp:cNvSpPr/>
      </dsp:nvSpPr>
      <dsp:spPr>
        <a:xfrm>
          <a:off x="298801" y="2693633"/>
          <a:ext cx="543275" cy="5432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3061A-6355-4D22-A391-B13824FFC1C1}">
      <dsp:nvSpPr>
        <dsp:cNvPr id="0" name=""/>
        <dsp:cNvSpPr/>
      </dsp:nvSpPr>
      <dsp:spPr>
        <a:xfrm>
          <a:off x="1140879" y="2471384"/>
          <a:ext cx="3362064" cy="98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9" tIns="104539" rIns="104539" bIns="1045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Applying to Colleges</a:t>
          </a:r>
        </a:p>
      </dsp:txBody>
      <dsp:txXfrm>
        <a:off x="1140879" y="2471384"/>
        <a:ext cx="3362064" cy="987774"/>
      </dsp:txXfrm>
    </dsp:sp>
    <dsp:sp modelId="{A0D456C0-5D2A-4A60-82E1-774A9C387C35}">
      <dsp:nvSpPr>
        <dsp:cNvPr id="0" name=""/>
        <dsp:cNvSpPr/>
      </dsp:nvSpPr>
      <dsp:spPr>
        <a:xfrm>
          <a:off x="0" y="3706101"/>
          <a:ext cx="4502944" cy="9877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BE98-CEE3-47D9-8074-D9A956208F6C}">
      <dsp:nvSpPr>
        <dsp:cNvPr id="0" name=""/>
        <dsp:cNvSpPr/>
      </dsp:nvSpPr>
      <dsp:spPr>
        <a:xfrm>
          <a:off x="298801" y="3928351"/>
          <a:ext cx="543275" cy="5432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37769-035C-4201-837C-6BA89585E3CD}">
      <dsp:nvSpPr>
        <dsp:cNvPr id="0" name=""/>
        <dsp:cNvSpPr/>
      </dsp:nvSpPr>
      <dsp:spPr>
        <a:xfrm>
          <a:off x="1140879" y="3706101"/>
          <a:ext cx="3362064" cy="98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9" tIns="104539" rIns="104539" bIns="1045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Paying For College</a:t>
          </a:r>
        </a:p>
      </dsp:txBody>
      <dsp:txXfrm>
        <a:off x="1140879" y="3706101"/>
        <a:ext cx="3362064" cy="987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EE3AD-958E-458E-8430-01FE5C980AF2}">
      <dsp:nvSpPr>
        <dsp:cNvPr id="0" name=""/>
        <dsp:cNvSpPr/>
      </dsp:nvSpPr>
      <dsp:spPr>
        <a:xfrm>
          <a:off x="0" y="473856"/>
          <a:ext cx="5092996" cy="9696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2.0 overall GPA</a:t>
          </a:r>
        </a:p>
      </dsp:txBody>
      <dsp:txXfrm>
        <a:off x="47334" y="521190"/>
        <a:ext cx="4998328" cy="874973"/>
      </dsp:txXfrm>
    </dsp:sp>
    <dsp:sp modelId="{A9A854F0-ED91-494F-BDAE-85ED7B04F2D2}">
      <dsp:nvSpPr>
        <dsp:cNvPr id="0" name=""/>
        <dsp:cNvSpPr/>
      </dsp:nvSpPr>
      <dsp:spPr>
        <a:xfrm>
          <a:off x="0" y="1509738"/>
          <a:ext cx="5092996" cy="889201"/>
        </a:xfrm>
        <a:prstGeom prst="roundRect">
          <a:avLst/>
        </a:prstGeom>
        <a:gradFill rotWithShape="0">
          <a:gsLst>
            <a:gs pos="0">
              <a:schemeClr val="accent2">
                <a:hueOff val="1106460"/>
                <a:satOff val="5101"/>
                <a:lumOff val="78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106460"/>
                <a:satOff val="5101"/>
                <a:lumOff val="78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106460"/>
                <a:satOff val="5101"/>
                <a:lumOff val="78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Testing Requirements</a:t>
          </a:r>
        </a:p>
      </dsp:txBody>
      <dsp:txXfrm>
        <a:off x="43407" y="1553145"/>
        <a:ext cx="5006182" cy="802387"/>
      </dsp:txXfrm>
    </dsp:sp>
    <dsp:sp modelId="{4F49C585-BD2C-4E9C-B6A0-BFA4927B2BCC}">
      <dsp:nvSpPr>
        <dsp:cNvPr id="0" name=""/>
        <dsp:cNvSpPr/>
      </dsp:nvSpPr>
      <dsp:spPr>
        <a:xfrm>
          <a:off x="0" y="2398940"/>
          <a:ext cx="5092996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Score of 3 or better on FSA Reading (10</a:t>
          </a:r>
          <a:r>
            <a:rPr lang="en-US" sz="1800" kern="1200" baseline="30000"/>
            <a:t>th</a:t>
          </a:r>
          <a:r>
            <a:rPr lang="en-US" sz="1800" kern="1200"/>
            <a:t> grade year or after)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Score of 3 or better on Algebra EOC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Concordant Scores </a:t>
          </a:r>
        </a:p>
      </dsp:txBody>
      <dsp:txXfrm>
        <a:off x="0" y="2398940"/>
        <a:ext cx="5092996" cy="1142640"/>
      </dsp:txXfrm>
    </dsp:sp>
    <dsp:sp modelId="{46D50B54-49A1-41A1-A83C-E7D844C4F11B}">
      <dsp:nvSpPr>
        <dsp:cNvPr id="0" name=""/>
        <dsp:cNvSpPr/>
      </dsp:nvSpPr>
      <dsp:spPr>
        <a:xfrm>
          <a:off x="0" y="3541580"/>
          <a:ext cx="5092996" cy="1715512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 take and pass an online course through PVS/FLVS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**Economics/Government honors also completes this requirement</a:t>
          </a:r>
        </a:p>
      </dsp:txBody>
      <dsp:txXfrm>
        <a:off x="83744" y="3625324"/>
        <a:ext cx="4925508" cy="154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2:50.8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0,'285'14,"-132"-8,-28-2,-113-2,-1 0,1 1,-1 0,0 1,11 4,-11-3,0-1,0 0,1-1,-1 0,15 2,204-4,-111-3,254 2,-355-1,1-1,28-6,-28 3,1 2,20-1,359 3,-192 3,-184-4,-1 0,30-7,-28 5,42-4,236 9,-282-1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17533 3872 16383 0 0,'11'0'0'0'0,"8"0"0"0"0,13 0 0 0 0,5 0 0 0 0,8 0 0 0 0,1 0 0 0 0,-2 0 0 0 0,-3 0 0 0 0,-3 0 0 0 0,-3 0 0 0 0,-2 0 0 0 0,-1 0 0 0 0,0 0 0 0 0,-1 0 0 0 0,-1 0 0 0 0,1 0 0 0 0,0 0 0 0 0,0 0 0 0 0,1 0 0 0 0,-1 0 0 0 0,0 0 0 0 0,1 0 0 0 0,-1 0 0 0 0,1 0 0 0 0,-1 0 0 0 0,1 0 0 0 0,-1 0 0 0 0,1 0 0 0 0,-1 0 0 0 0,0 0 0 0 0,1 0 0 0 0,-1 0 0 0 0,1 0 0 0 0,-1 0 0 0 0,1 0 0 0 0,-1 0 0 0 0,0 0 0 0 0,1 0 0 0 0,-1 0 0 0 0,1 0 0 0 0,-1 0 0 0 0,1 0 0 0 0,-1 0 0 0 0,1 0 0 0 0,-1 0 0 0 0,0 0 0 0 0,1 0 0 0 0,-1 0 0 0 0,1 0 0 0 0,-1 0 0 0 0,1 0 0 0 0,-1 0 0 0 0,0 0 0 0 0,1 0 0 0 0,-1 0 0 0 0,1 0 0 0 0,-1 0 0 0 0,1 0 0 0 0,-1 0 0 0 0,0 0 0 0 0,1 0 0 0 0,-1 0 0 0 0,1 0 0 0 0,-1 0 0 0 0,1 0 0 0 0,-1 0 0 0 0,1 0 0 0 0,-6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17463 4154 16383 0 0,'5'0'0'0'0,"2"5"0"0"0,5 2 0 0 0,11 0 0 0 0,13-1 0 0 0,10-2 0 0 0,20 3 0 0 0,18 7 0 0 0,18 0 0 0 0,-4-1 0 0 0,-2-4 0 0 0,-12-3 0 0 0,-15-3 0 0 0,-15-1 0 0 0,-10-2 0 0 0,-7 0 0 0 0,-5-1 0 0 0,-3 1 0 0 0,-1-1 0 0 0,1 1 0 0 0,0-1 0 0 0,1 1 0 0 0,0 0 0 0 0,1 0 0 0 0,0 0 0 0 0,1 0 0 0 0,-1 0 0 0 0,1 0 0 0 0,5 6 0 0 0,2 1 0 0 0,-1 0 0 0 0,-1-2 0 0 0,-2-1 0 0 0,-1-2 0 0 0,-1 0 0 0 0,-1-2 0 0 0,-1 0 0 0 0,6 0 0 0 0,6 0 0 0 0,2-1 0 0 0,-1 1 0 0 0,-4 0 0 0 0,-2 0 0 0 0,-3 0 0 0 0,-2 0 0 0 0,-1 0 0 0 0,-1 0 0 0 0,6 0 0 0 0,1 0 0 0 0,-1 0 0 0 0,0 0 0 0 0,-2 0 0 0 0,-1 0 0 0 0,-2 0 0 0 0,0 0 0 0 0,0 0 0 0 0,-1 0 0 0 0,0 0 0 0 0,0 0 0 0 0,0 0 0 0 0,1 0 0 0 0,-1 0 0 0 0,0 0 0 0 0,1 0 0 0 0,-1 0 0 0 0,1 0 0 0 0,-1 0 0 0 0,6 0 0 0 0,1 0 0 0 0,1 0 0 0 0,-2 0 0 0 0,-8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17480 4489 16383 0 0,'11'0'0'0'0,"8"0"0"0"0,7 0 0 0 0,10 0 0 0 0,3 0 0 0 0,7 0 0 0 0,0 0 0 0 0,-2 0 0 0 0,2 0 0 0 0,-1 0 0 0 0,-4 0 0 0 0,-2 0 0 0 0,-3 0 0 0 0,-3 0 0 0 0,-1 0 0 0 0,5 0 0 0 0,1 0 0 0 0,-1 0 0 0 0,5 0 0 0 0,0 0 0 0 0,-2 0 0 0 0,-2 0 0 0 0,-2 0 0 0 0,-2 0 0 0 0,-1 0 0 0 0,-2 0 0 0 0,0 0 0 0 0,0 0 0 0 0,0 0 0 0 0,0 0 0 0 0,1 0 0 0 0,4 0 0 0 0,3 0 0 0 0,-1 0 0 0 0,-1 0 0 0 0,-2 0 0 0 0,-1 0 0 0 0,-1 0 0 0 0,-2 0 0 0 0,1 0 0 0 0,-1 0 0 0 0,0 0 0 0 0,0 0 0 0 0,6 0 0 0 0,1 0 0 0 0,0 0 0 0 0,-1 0 0 0 0,-1 0 0 0 0,-3 0 0 0 0,0 0 0 0 0,-1 0 0 0 0,0 0 0 0 0,4 5 0 0 0,2 3 0 0 0,0-2 0 0 0,-1 0 0 0 0,-2-2 0 0 0,-1-2 0 0 0,-1-1 0 0 0,-2 0 0 0 0,1-1 0 0 0,-1 0 0 0 0,0-1 0 0 0,0 1 0 0 0,1 0 0 0 0,-6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13494 8133 16383 0 0,'5'0'0'0'0,"8"0"0"0"0,6 0 0 0 0,5 0 0 0 0,5 0 0 0 0,2 0 0 0 0,1 0 0 0 0,6 0 0 0 0,2 0 0 0 0,0 0 0 0 0,-3 0 0 0 0,-1 0 0 0 0,-1 0 0 0 0,-3 0 0 0 0,0 0 0 0 0,5 0 0 0 0,1 0 0 0 0,0 0 0 0 0,-1 0 0 0 0,-2 0 0 0 0,-2 0 0 0 0,0 0 0 0 0,-1 0 0 0 0,-1 0 0 0 0,1 0 0 0 0,4 0 0 0 0,2 0 0 0 0,0 0 0 0 0,-1 0 0 0 0,-2 0 0 0 0,-1 0 0 0 0,-1 0 0 0 0,-1 0 0 0 0,-1 0 0 0 0,0 0 0 0 0,1 0 0 0 0,-1 0 0 0 0,5 0 0 0 0,3 0 0 0 0,-1 0 0 0 0,-1 0 0 0 0,-2 0 0 0 0,-1 0 0 0 0,-2 0 0 0 0,0 0 0 0 0,0 0 0 0 0,-1 0 0 0 0,0 0 0 0 0,0 0 0 0 0,1 0 0 0 0,-1 0 0 0 0,0 0 0 0 0,1 0 0 0 0,-1 0 0 0 0,0 0 0 0 0,1 0 0 0 0,-1-5 0 0 0,1-2 0 0 0,-1 0 0 0 0,1 2 0 0 0,-1 1 0 0 0,0 1 0 0 0,1 2 0 0 0,-1 0 0 0 0,1-4 0 0 0,-1-2 0 0 0,1 1 0 0 0,4 1 0 0 0,3 1 0 0 0,5 2 0 0 0,0 0 0 0 0,-2 2 0 0 0,-3 0 0 0 0,-2 0 0 0 0,-3 1 0 0 0,-1-1 0 0 0,4 0 0 0 0,1 0 0 0 0,0 0 0 0 0,-2 0 0 0 0,-1 0 0 0 0,-2 0 0 0 0,5 0 0 0 0,1 0 0 0 0,-1 0 0 0 0,-1 0 0 0 0,3 0 0 0 0,1 0 0 0 0,-2 0 0 0 0,-1 0 0 0 0,-3 0 0 0 0,-2 0 0 0 0,5 0 0 0 0,1 0 0 0 0,-1 0 0 0 0,-2 0 0 0 0,-1 0 0 0 0,-1 0 0 0 0,-2 0 0 0 0,0 0 0 0 0,-1 0 0 0 0,1 0 0 0 0,-1 0 0 0 0,5 0 0 0 0,3 0 0 0 0,-1 0 0 0 0,-2 0 0 0 0,0 0 0 0 0,-2 0 0 0 0,-2 0 0 0 0,0 0 0 0 0,0 0 0 0 0,-1 0 0 0 0,0 0 0 0 0,0 0 0 0 0,0 0 0 0 0,1 0 0 0 0,-1 0 0 0 0,0 0 0 0 0,6 0 0 0 0,2 0 0 0 0,-1 0 0 0 0,-1 0 0 0 0,-2 0 0 0 0,4 0 0 0 0,1 0 0 0 0,-1 0 0 0 0,3 0 0 0 0,0 0 0 0 0,-1 0 0 0 0,-3 0 0 0 0,-3 0 0 0 0,-1 0 0 0 0,-2 0 0 0 0,5 0 0 0 0,1 0 0 0 0,0 0 0 0 0,-1 0 0 0 0,-3 0 0 0 0,0 0 0 0 0,-1 0 0 0 0,-2 0 0 0 0,1 0 0 0 0,-1 0 0 0 0,6 0 0 0 0,1 0 0 0 0,0 0 0 0 0,-1 0 0 0 0,-2 0 0 0 0,-1 0 0 0 0,-2 0 0 0 0,0 0 0 0 0,0 0 0 0 0,-1 0 0 0 0,0 0 0 0 0,0 0 0 0 0,0 0 0 0 0,1 0 0 0 0,-1 0 0 0 0,0 0 0 0 0,6 0 0 0 0,2 0 0 0 0,-1 0 0 0 0,-1 0 0 0 0,3 0 0 0 0,1 0 0 0 0,-1 0 0 0 0,-3 0 0 0 0,-1 0 0 0 0,-3 0 0 0 0,0 0 0 0 0,-2 0 0 0 0,1 0 0 0 0,-1 0 0 0 0,0 0 0 0 0,0 0 0 0 0,0 0 0 0 0,6 0 0 0 0,1 0 0 0 0,0 0 0 0 0,-1 0 0 0 0,-2 0 0 0 0,-1 0 0 0 0,-1 0 0 0 0,-1 0 0 0 0,-1 0 0 0 0,1 0 0 0 0,-1 0 0 0 0,0 0 0 0 0,0 0 0 0 0,0 0 0 0 0,1 0 0 0 0,-1 0 0 0 0,0 0 0 0 0,1 0 0 0 0,-1 0 0 0 0,1 0 0 0 0,5 0 0 0 0,1 0 0 0 0,6 0 0 0 0,0 0 0 0 0,-2 0 0 0 0,-3 0 0 0 0,-2 0 0 0 0,-3 0 0 0 0,-1 0 0 0 0,-1 0 0 0 0,-1 0 0 0 0,0 0 0 0 0,0 0 0 0 0,-1 0 0 0 0,2 0 0 0 0,4 0 0 0 0,3 0 0 0 0,-1 0 0 0 0,-1 0 0 0 0,3 0 0 0 0,1 0 0 0 0,4 0 0 0 0,0 0 0 0 0,-3 0 0 0 0,-3 0 0 0 0,-3 0 0 0 0,-2 0 0 0 0,-1 0 0 0 0,-2 0 0 0 0,0 0 0 0 0,0 0 0 0 0,0 0 0 0 0,0 0 0 0 0,5 0 0 0 0,3 0 0 0 0,-1 0 0 0 0,4 0 0 0 0,0 0 0 0 0,-1 0 0 0 0,-3 0 0 0 0,4 0 0 0 0,-1 0 0 0 0,-2 0 0 0 0,3 0 0 0 0,0 0 0 0 0,-1 0 0 0 0,-4 0 0 0 0,-1 0 0 0 0,-3 0 0 0 0,0 0 0 0 0,-2 0 0 0 0,0 0 0 0 0,0 0 0 0 0,0 0 0 0 0,0 0 0 0 0,0 0 0 0 0,6 0 0 0 0,1 0 0 0 0,1 0 0 0 0,-3 0 0 0 0,0 0 0 0 0,-2 0 0 0 0,-2 0 0 0 0,0 0 0 0 0,0 0 0 0 0,-1 0 0 0 0,0 0 0 0 0,0 0 0 0 0,1 0 0 0 0,-7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26405 4560 16383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10478 3590 16383 0 0,'10'0'0'0'0,"10"0"0"0"0,6 0 0 0 0,9 0 0 0 0,10 0 0 0 0,2 0 0 0 0,-1 0 0 0 0,-3 0 0 0 0,-4 0 0 0 0,-3 0 0 0 0,-2 0 0 0 0,-2 0 0 0 0,-1 0 0 0 0,0 0 0 0 0,0 0 0 0 0,0 0 0 0 0,0 0 0 0 0,0 0 0 0 0,0 0 0 0 0,-5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10442 3625 16383 0 0,'6'0'0'0'0,"6"0"0"0"0,7 0 0 0 0,6 0 0 0 0,4 0 0 0 0,2 0 0 0 0,1 0 0 0 0,1 0 0 0 0,-1 0 0 0 0,1 0 0 0 0,5 0 0 0 0,1 0 0 0 0,-1 0 0 0 0,-1 0 0 0 0,-1 0 0 0 0,-3 0 0 0 0,0 0 0 0 0,-1 0 0 0 0,-1 0 0 0 0,1 0 0 0 0,-1 0 0 0 0,0 0 0 0 0,0 0 0 0 0,0 0 0 0 0,1 0 0 0 0,-1 0 0 0 0,0 0 0 0 0,1 0 0 0 0,-1 0 0 0 0,1 0 0 0 0,-1 0 0 0 0,1 0 0 0 0,-1 0 0 0 0,0 0 0 0 0,1 0 0 0 0,-1 0 0 0 0,1 0 0 0 0,-1 0 0 0 0,1 0 0 0 0,-1 0 0 0 0,-5 5 0 0 0,-2 2 0 0 0,1 0 0 0 0,1-2 0 0 0,2 5 0 0 0,1-1 0 0 0,1-1 0 0 0,1-2 0 0 0,0-2 0 0 0,1-2 0 0 0,0 5 0 0 0,-1 0 0 0 0,1 0 0 0 0,0-2 0 0 0,-1-2 0 0 0,1-1 0 0 0,-1-1 0 0 0,1 0 0 0 0,-1-2 0 0 0,0 1 0 0 0,1 0 0 0 0,-1 0 0 0 0,1-1 0 0 0,-1 1 0 0 0,1 0 0 0 0,4 0 0 0 0,3 0 0 0 0,-1 0 0 0 0,-1 0 0 0 0,-2 0 0 0 0,-1 0 0 0 0,-1 0 0 0 0,-1 0 0 0 0,-1 0 0 0 0,0 0 0 0 0,1 0 0 0 0,-1 0 0 0 0,0 0 0 0 0,0 0 0 0 0,1 0 0 0 0,-1 0 0 0 0,0 0 0 0 0,1 0 0 0 0,-1 0 0 0 0,1 0 0 0 0,-1 0 0 0 0,1 0 0 0 0,-1 0 0 0 0,0 0 0 0 0,1 0 0 0 0,-1 0 0 0 0,1 0 0 0 0,-1 0 0 0 0,1 0 0 0 0,-1 0 0 0 0,0 0 0 0 0,1 0 0 0 0,-1 0 0 0 0,1 0 0 0 0,-1 0 0 0 0,1 0 0 0 0,-1 0 0 0 0,1 0 0 0 0,-1 0 0 0 0,0 0 0 0 0,1 0 0 0 0,-1 0 0 0 0,1 0 0 0 0,-1 0 0 0 0,1 0 0 0 0,-1 0 0 0 0,0 0 0 0 0,1 0 0 0 0,5 0 0 0 0,1 0 0 0 0,0 0 0 0 0,-1 0 0 0 0,-1 0 0 0 0,-3 0 0 0 0,0 0 0 0 0,-1 0 0 0 0,0 0 0 0 0,-1 0 0 0 0,0 0 0 0 0,0 0 0 0 0,0 0 0 0 0,1 0 0 0 0,-1 0 0 0 0,0 0 0 0 0,1 0 0 0 0,-1 0 0 0 0,1 0 0 0 0,-6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01:16:47.1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19156 3635 16383 0 0,'5'0'0'0'0,"8"0"0"0"0,6 0 0 0 0,6 0 0 0 0,3 0 0 0 0,3 0 0 0 0,1 0 0 0 0,1 0 0 0 0,0 0 0 0 0,0 0 0 0 0,-1 0 0 0 0,0 0 0 0 0,0 0 0 0 0,-1 0 0 0 0,6 0 0 0 0,1 0 0 0 0,1 0 0 0 0,-3 0 0 0 0,0 0 0 0 0,-2 0 0 0 0,-2 0 0 0 0,0 0 0 0 0,0 0 0 0 0,4 0 0 0 0,2 0 0 0 0,0 0 0 0 0,4 0 0 0 0,1 0 0 0 0,-3 0 0 0 0,-2 0 0 0 0,-2 0 0 0 0,-2 0 0 0 0,-2 0 0 0 0,5 0 0 0 0,2 0 0 0 0,-2 0 0 0 0,0-5 0 0 0,-2-2 0 0 0,-2 0 0 0 0,0 2 0 0 0,-1 1 0 0 0,4 1 0 0 0,3 2 0 0 0,-1 1 0 0 0,-2 0 0 0 0,-1 0 0 0 0,-1 0 0 0 0,-1 0 0 0 0,-1 1 0 0 0,-1-1 0 0 0,-5-5 0 0 0,-2-3 0 0 0,0 2 0 0 0,2 0 0 0 0,1 2 0 0 0,2 2 0 0 0,1 1 0 0 0,1 0 0 0 0,1 1 0 0 0,-1 0 0 0 0,-4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2:53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2,'83'-2,"92"4,-119 9,-41-8,0 0,16 2,79 9,-34-3,-5 3,7 0,-68-14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3:14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0,'1585'0,"-1564"0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5:11.07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0,'326'0,"-308"1,1 1,29 7,-28-5,39 3,417-6,-231-2,-210 1,1 2,59 10,-46-6,-35-5,-1 0,22 6,-20-2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5:21.87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1,'631'0,"-614"1,-1 1,34 7,-32-5,0-1,26 2,80-6,54 2,-121 10,-43-7,1-1,17 2,135-5,15 1,-111 9,12 1,315-8,-203-5,587 2,-756 1,0 2,25 5,-22-3,40 2,33 4,1 1,-83-11,0 2,0 1,-1 0,21 8,30 6,-53-15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5:26.53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1 198,'1144'0,"-1123"1,0 1,26 6,21 3,-28-8,51 11,-50-8,0-2,0-1,67-5,-22 0,683 2,-751 1,0 1,28 6,-25-4,30 3,-30-5,34 8,-35-6,34 4,-39-6,1 0,-1 1,0 1,18 8,-17-7,0 0,1 0,21 2,22-5,-44-2,0 0,-1 1,1 1,19 4,9 5,-1-2,1-2,1-1,68-2,-101-4,-1 1,0-1,0-1,-1 0,1 0,0-1,0 0,-1-1,18-6,-7-1,-11 6,-1-1,0 1,0-1,10-9,-16 12,0-1,-1 1,1-1,-1 0,0 0,0 0,0 0,0 0,0-1,-1 1,1 0,-1-1,0 1,0-1,-1 1,1-5,3-38,-4 34,1-1,0 1,1 0,0 0,1 0,0 0,1 1,0-1,10-17,20-42,-27 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5:39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0,'2518'0,"-2498"0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25:42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0 253,'21'8,"-5"-2,23 1,1-3,-1-1,75-5,-31 0,427 2,-476 1,46 9,17 1,-8-11,-51-1,0 2,59 9,178 59,-250-63,0-2,0 0,0-2,42 0,-32-2,50 7,6 3,-1-4,96-7,-71 0,-103 0,1 0,-1-1,0-1,0 0,-1 0,1-1,-1-1,0 0,19-11,-26 14,22-9,1 0,1 2,30-7,-56 16,1-1,-1 1,1-1,-1 0,0 0,1 0,-1 0,0 0,0-1,0 1,0-1,0 1,0-1,0 0,0 1,-1-1,1 0,-1 0,1 0,-1-1,0 1,0 0,0 0,0-1,0 1,0-1,-1 1,1-1,-1 1,0-1,0 1,0-1,0 1,0-1,0 1,-1-1,0-3,-2-5,-1 0,0 0,0 0,-1 1,-1 0,-11-18,6 14,1-1,1 1,0-2,1 1,1-1,-10-32,13 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0T17:30:02.1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0,'2'30,"1"-1,2 0,8 32,6 39,-14-17,-5-58,1 0,7 38,0-15,-6-32,7 31,-4-32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928347-FCBA-4DA3-A972-E5017A7525F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86D664-8A25-4564-BBF3-C44CF31B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junior presentation, add the FSU Screenshot.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These requirements are subject to change with each legislative session. Please refer to the Bright Futures website for the most up-to-date information.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D341F-EB39-4C93-84E5-A4A95F4298D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7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These requirements are subject to change with each legislative session. Please refer to the Bright Futures website for the most up-to-date information.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D341F-EB39-4C93-84E5-A4A95F4298D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3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sure the schools you are applying to NEED letters of rec.  Some schools doing away with them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schools require FAFSA to be completed to be considered for school scholarships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Decision—absolute dream school AND ensure you can afford it BEFORE you see the financial aid.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Requesting Transcripts: From Colleges I am Applying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on your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Embed this into the website.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D664-8A25-4564-BBF3-C44CF31B9D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5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8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6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412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844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66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966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852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51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396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52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96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8/25/2022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36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21" Type="http://schemas.openxmlformats.org/officeDocument/2006/relationships/image" Target="../media/image30.png"/><Relationship Id="rId12" Type="http://schemas.openxmlformats.org/officeDocument/2006/relationships/customXml" Target="../ink/ink10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customXml" Target="../ink/ink9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24" Type="http://schemas.openxmlformats.org/officeDocument/2006/relationships/customXml" Target="../ink/ink16.xml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29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sat/register/dates-deadlin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.org/content/act/en/products-and-services/the-act/registratio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csb.revtrak.net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commonapp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app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wJlv73VNde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reencast.com/t/LMtSIif3e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jp4DehOs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feodorovk\OneDrive%20-%20Pinellas%20County%20Schools\Naviance\Naviance_Student%20Video%20Links%20to%20Resources.pdf" TargetMode="Externa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understand-aid/typ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opportunity.collegeboard.org/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www.pcsb.org/cms/lib/FL01903687/Centricity/domain/202/scholarship%20opportunities/ScholarshipOPPORTUN%2005282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nellaseducation.org/" TargetMode="External"/><Relationship Id="rId11" Type="http://schemas.openxmlformats.org/officeDocument/2006/relationships/hyperlink" Target="https://scholarships360.org/" TargetMode="External"/><Relationship Id="rId5" Type="http://schemas.openxmlformats.org/officeDocument/2006/relationships/hyperlink" Target="https://www.floridastudentfinancialaidsg.org/SAPHome/SAPHome?url=home" TargetMode="External"/><Relationship Id="rId10" Type="http://schemas.openxmlformats.org/officeDocument/2006/relationships/hyperlink" Target="https://www.scholarships.com/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fastweb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vpolicy.org/development-policy-of-the-future2011022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arzik@pcsb.or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HYKB3Zhhf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17" Type="http://schemas.openxmlformats.org/officeDocument/2006/relationships/customXml" Target="../ink/ink8.xml"/><Relationship Id="rId2" Type="http://schemas.openxmlformats.org/officeDocument/2006/relationships/image" Target="../media/image1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9.png"/><Relationship Id="rId4" Type="http://schemas.openxmlformats.org/officeDocument/2006/relationships/image" Target="../media/image160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879C9CA-3CE0-4540-8CFB-616493D89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5" y="3937379"/>
            <a:ext cx="7773309" cy="1264906"/>
          </a:xfrm>
        </p:spPr>
        <p:txBody>
          <a:bodyPr>
            <a:normAutofit/>
          </a:bodyPr>
          <a:lstStyle/>
          <a:p>
            <a:r>
              <a:rPr lang="en-US"/>
              <a:t>PCCA SENIOR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1" y="5202285"/>
            <a:ext cx="6751097" cy="6809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August 25, 2022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Slides will be posted on the PCCA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204D67-6D5A-4A00-B451-363F0DD5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410" y="826094"/>
            <a:ext cx="2468880" cy="2743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7560832-7E6E-31EE-C59A-D44AA2A6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0" y="1164944"/>
            <a:ext cx="2057400" cy="2065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B2745F-D6FB-4A59-91EC-40B5D7D6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826094"/>
            <a:ext cx="2468880" cy="2743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2E1DD1-557F-4B34-84C7-06C75F359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1171566"/>
            <a:ext cx="2057400" cy="2052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F56E89-2324-4FE7-9020-295B1A834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6709" y="826094"/>
            <a:ext cx="2468880" cy="2743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0864387-7F9A-0A9D-93B8-95859296A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449" y="1250992"/>
            <a:ext cx="2057400" cy="1893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16A1B-7315-477B-96C2-1BA92153B96D}"/>
              </a:ext>
            </a:extLst>
          </p:cNvPr>
          <p:cNvSpPr txBox="1"/>
          <p:nvPr/>
        </p:nvSpPr>
        <p:spPr>
          <a:xfrm>
            <a:off x="3938735" y="16101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24C77-301F-4EF1-9590-4A37939B7067}"/>
              </a:ext>
            </a:extLst>
          </p:cNvPr>
          <p:cNvSpPr txBox="1"/>
          <p:nvPr/>
        </p:nvSpPr>
        <p:spPr>
          <a:xfrm>
            <a:off x="3598853" y="19517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7981-0293-440F-A860-352CC694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Transcripts Continued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0154B-1689-4F05-841B-B1F4D1F63CD8}"/>
              </a:ext>
            </a:extLst>
          </p:cNvPr>
          <p:cNvSpPr txBox="1"/>
          <p:nvPr/>
        </p:nvSpPr>
        <p:spPr>
          <a:xfrm>
            <a:off x="9954389" y="2976327"/>
            <a:ext cx="8724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8FDF815-1F53-40AE-8C92-A01413E996E8}"/>
                  </a:ext>
                </a:extLst>
              </p14:cNvPr>
              <p14:cNvContentPartPr/>
              <p14:nvPr/>
            </p14:nvContentPartPr>
            <p14:xfrm>
              <a:off x="7113778" y="3514637"/>
              <a:ext cx="29160" cy="205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8FDF815-1F53-40AE-8C92-A01413E996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09458" y="3510317"/>
                <a:ext cx="37800" cy="21456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8B3A569-F215-494B-84F3-2556CB747E38}"/>
              </a:ext>
            </a:extLst>
          </p:cNvPr>
          <p:cNvSpPr txBox="1"/>
          <p:nvPr/>
        </p:nvSpPr>
        <p:spPr>
          <a:xfrm>
            <a:off x="86589" y="1820412"/>
            <a:ext cx="239974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Make sure your are scheduled into a course that will complete the deficit column </a:t>
            </a:r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A998E04F-5971-2BEA-42C9-68B299870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0856" y="1710921"/>
            <a:ext cx="6534337" cy="3662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9F7E96-0565-56C7-E5AD-58CBA61451C8}"/>
                  </a:ext>
                </a:extLst>
              </p14:cNvPr>
              <p14:cNvContentPartPr/>
              <p14:nvPr/>
            </p14:nvContentPartPr>
            <p14:xfrm>
              <a:off x="7157896" y="2348242"/>
              <a:ext cx="781050" cy="19049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9F7E96-0565-56C7-E5AD-58CBA61451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3832" y="-3347409"/>
                <a:ext cx="888818" cy="114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8E144D-1ACF-3D21-25B1-5BFBF3A92D96}"/>
                  </a:ext>
                </a:extLst>
              </p14:cNvPr>
              <p14:cNvContentPartPr/>
              <p14:nvPr/>
            </p14:nvContentPartPr>
            <p14:xfrm>
              <a:off x="7112628" y="2529312"/>
              <a:ext cx="990599" cy="4762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8E144D-1ACF-3D21-25B1-5BFBF3A92D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9169" y="2418065"/>
                <a:ext cx="1097875" cy="27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04D463-F902-EF2E-02F0-606CD7E2F18E}"/>
                  </a:ext>
                </a:extLst>
              </p14:cNvPr>
              <p14:cNvContentPartPr/>
              <p14:nvPr/>
            </p14:nvContentPartPr>
            <p14:xfrm>
              <a:off x="7123946" y="2744332"/>
              <a:ext cx="828674" cy="1904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04D463-F902-EF2E-02F0-606CD7E2F1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9713" y="2576253"/>
                <a:ext cx="936778" cy="35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8A0BB2-9D52-DA5C-8892-55A017FF72A4}"/>
                  </a:ext>
                </a:extLst>
              </p14:cNvPr>
              <p14:cNvContentPartPr/>
              <p14:nvPr/>
            </p14:nvContentPartPr>
            <p14:xfrm>
              <a:off x="4566342" y="5041174"/>
              <a:ext cx="3324224" cy="1904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8A0BB2-9D52-DA5C-8892-55A017FF72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8714" y="5026521"/>
                <a:ext cx="3359841" cy="48062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Arrow: Left 40">
            <a:extLst>
              <a:ext uri="{FF2B5EF4-FFF2-40B4-BE49-F238E27FC236}">
                <a16:creationId xmlns:a16="http://schemas.microsoft.com/office/drawing/2014/main" id="{A2F69E49-E39B-4354-CC14-CBB067F51B24}"/>
              </a:ext>
            </a:extLst>
          </p:cNvPr>
          <p:cNvSpPr/>
          <p:nvPr/>
        </p:nvSpPr>
        <p:spPr>
          <a:xfrm rot="5400000">
            <a:off x="7281214" y="3193756"/>
            <a:ext cx="1029830" cy="520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50B2A5-C8FD-E6B4-A0C9-E66C1D0B56F6}"/>
                  </a:ext>
                </a:extLst>
              </p14:cNvPr>
              <p14:cNvContentPartPr/>
              <p14:nvPr/>
            </p14:nvContentPartPr>
            <p14:xfrm>
              <a:off x="12850262" y="2789599"/>
              <a:ext cx="19049" cy="19049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50B2A5-C8FD-E6B4-A0C9-E66C1D0B56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97812" y="1856198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0D2F4D-AB1D-0820-D31E-29926E7108EC}"/>
                  </a:ext>
                </a:extLst>
              </p14:cNvPr>
              <p14:cNvContentPartPr/>
              <p14:nvPr/>
            </p14:nvContentPartPr>
            <p14:xfrm>
              <a:off x="2631162" y="2167173"/>
              <a:ext cx="238125" cy="19049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0D2F4D-AB1D-0820-D31E-29926E7108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3429" y="1233772"/>
                <a:ext cx="273952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896ED7B-694C-C46E-DF9B-E8F52D5E2587}"/>
                  </a:ext>
                </a:extLst>
              </p14:cNvPr>
              <p14:cNvContentPartPr/>
              <p14:nvPr/>
            </p14:nvContentPartPr>
            <p14:xfrm>
              <a:off x="2608530" y="2189806"/>
              <a:ext cx="1504949" cy="3809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896ED7B-694C-C46E-DF9B-E8F52D5E25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45494" y="2121463"/>
                <a:ext cx="1630662" cy="175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2DF52B-A283-C8DE-E878-FF25F9497267}"/>
                  </a:ext>
                </a:extLst>
              </p14:cNvPr>
              <p14:cNvContentPartPr/>
              <p14:nvPr/>
            </p14:nvContentPartPr>
            <p14:xfrm>
              <a:off x="8199044" y="2155365"/>
              <a:ext cx="714375" cy="19049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2DF52B-A283-C8DE-E878-FF25F94972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36170" y="2104079"/>
                <a:ext cx="840484" cy="1213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07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DD76-C403-4CC3-A926-EA56BF24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54" y="244956"/>
            <a:ext cx="7208843" cy="1083858"/>
          </a:xfrm>
        </p:spPr>
        <p:txBody>
          <a:bodyPr/>
          <a:lstStyle/>
          <a:p>
            <a:r>
              <a:rPr lang="en-US"/>
              <a:t>Transcripts Concluded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425-3A13-4104-A089-C5194EF6C4C7}"/>
              </a:ext>
            </a:extLst>
          </p:cNvPr>
          <p:cNvSpPr txBox="1"/>
          <p:nvPr/>
        </p:nvSpPr>
        <p:spPr>
          <a:xfrm>
            <a:off x="263038" y="1684352"/>
            <a:ext cx="306453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Double Check:</a:t>
            </a:r>
          </a:p>
          <a:p>
            <a:endParaRPr lang="en-US"/>
          </a:p>
          <a:p>
            <a:endParaRPr lang="en-US"/>
          </a:p>
          <a:p>
            <a:r>
              <a:rPr lang="en-US" dirty="0"/>
              <a:t>Minimum 2 years of the SAME language, taken sequentially required for colleges </a:t>
            </a:r>
          </a:p>
          <a:p>
            <a:endParaRPr lang="en-US">
              <a:solidFill>
                <a:srgbClr val="FFFF00"/>
              </a:solidFill>
            </a:endParaRPr>
          </a:p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D061ABC-FE64-F410-F5E2-F6A0086D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8" y="1591202"/>
            <a:ext cx="5791199" cy="421348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45386C3-FA76-CBF4-0D05-EDCFE8A92EEF}"/>
              </a:ext>
            </a:extLst>
          </p:cNvPr>
          <p:cNvSpPr/>
          <p:nvPr/>
        </p:nvSpPr>
        <p:spPr>
          <a:xfrm>
            <a:off x="1895408" y="3939719"/>
            <a:ext cx="977152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B620-A40B-4F29-A53F-BD7570AF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ON TRACK?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2DB97-058E-4994-90CA-B8D58C15C886}"/>
              </a:ext>
            </a:extLst>
          </p:cNvPr>
          <p:cNvSpPr txBox="1"/>
          <p:nvPr/>
        </p:nvSpPr>
        <p:spPr>
          <a:xfrm>
            <a:off x="424632" y="1828800"/>
            <a:ext cx="8286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GREEN STICKER: </a:t>
            </a:r>
            <a:r>
              <a:rPr lang="en-US" sz="2400"/>
              <a:t>ON TRACK TO GRADUATE</a:t>
            </a:r>
          </a:p>
          <a:p>
            <a:r>
              <a:rPr lang="en-US" sz="2400"/>
              <a:t>	- Testing requirements complete</a:t>
            </a:r>
          </a:p>
          <a:p>
            <a:r>
              <a:rPr lang="en-US" sz="2400"/>
              <a:t>	- Need to pass current classes to remain on track 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olidFill>
                  <a:srgbClr val="FF0000"/>
                </a:solidFill>
              </a:rPr>
              <a:t>RED STICKER: </a:t>
            </a:r>
            <a:r>
              <a:rPr lang="en-US" sz="2400"/>
              <a:t>OFF TRACK</a:t>
            </a:r>
          </a:p>
          <a:p>
            <a:r>
              <a:rPr lang="en-US" sz="2400"/>
              <a:t>	- wrote notes for what is needed (testing, credit recovery for failed core classes or GPA) </a:t>
            </a:r>
          </a:p>
          <a:p>
            <a:r>
              <a:rPr lang="en-US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365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ED2D-4B1F-4074-B628-59DB611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210031"/>
            <a:ext cx="7765321" cy="1326321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Florida Virtual Reminders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C74C4-380C-40BC-8706-4A98FC0EBE2D}"/>
              </a:ext>
            </a:extLst>
          </p:cNvPr>
          <p:cNvSpPr txBox="1"/>
          <p:nvPr/>
        </p:nvSpPr>
        <p:spPr>
          <a:xfrm>
            <a:off x="507146" y="1590595"/>
            <a:ext cx="7538037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+mj-lt"/>
              </a:rPr>
              <a:t>Any course taken through FLVS to meet a </a:t>
            </a:r>
            <a:r>
              <a:rPr lang="en-US" sz="2400" b="1" u="sng" dirty="0">
                <a:latin typeface="+mj-lt"/>
              </a:rPr>
              <a:t>graduation requirement </a:t>
            </a:r>
            <a:r>
              <a:rPr lang="en-US" sz="2400" dirty="0">
                <a:latin typeface="+mj-lt"/>
              </a:rPr>
              <a:t>MUST be completed by January 14.  </a:t>
            </a:r>
            <a:r>
              <a:rPr lang="en-US" sz="2400" i="1" dirty="0">
                <a:latin typeface="+mj-lt"/>
              </a:rPr>
              <a:t>Parent approval will be needed to continue a graduation requirement course through FLVS. </a:t>
            </a:r>
            <a:endParaRPr lang="en-US" sz="2400" i="1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r>
              <a:rPr lang="en-US" sz="2400" dirty="0">
                <a:latin typeface="+mj-lt"/>
              </a:rPr>
              <a:t>For example, if you are taking US Government and Economics through FLVS, BOTH must be completed by January 14th.  If not,</a:t>
            </a:r>
            <a:r>
              <a:rPr lang="en-US" sz="2400" baseline="30000" dirty="0">
                <a:latin typeface="+mj-lt"/>
              </a:rPr>
              <a:t> </a:t>
            </a:r>
            <a:r>
              <a:rPr lang="en-US" sz="2400" dirty="0">
                <a:latin typeface="+mj-lt"/>
              </a:rPr>
              <a:t>I will enroll you in a class face to face OR need parent permission to continue. </a:t>
            </a:r>
          </a:p>
        </p:txBody>
      </p:sp>
    </p:spTree>
    <p:extLst>
      <p:ext uri="{BB962C8B-B14F-4D97-AF65-F5344CB8AC3E}">
        <p14:creationId xmlns:p14="http://schemas.microsoft.com/office/powerpoint/2010/main" val="256054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AA95-9BE2-45C7-A606-4927F3E19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1520945"/>
          </a:xfrm>
        </p:spPr>
        <p:txBody>
          <a:bodyPr/>
          <a:lstStyle/>
          <a:p>
            <a:r>
              <a:rPr lang="en-US"/>
              <a:t>Monthly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AF26-EC41-4E67-B01B-19838728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454" y="2818267"/>
            <a:ext cx="7773308" cy="1655762"/>
          </a:xfrm>
        </p:spPr>
        <p:txBody>
          <a:bodyPr/>
          <a:lstStyle/>
          <a:p>
            <a:r>
              <a:rPr lang="en-US"/>
              <a:t>Slides will be posted on the PCCA Website</a:t>
            </a:r>
          </a:p>
          <a:p>
            <a:r>
              <a:rPr lang="en-US"/>
              <a:t>Hyperlinks embedded for easier navigation at home!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371B-5834-4716-8405-26330AF7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87" y="0"/>
            <a:ext cx="7765322" cy="1181605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</a:schemeClr>
                </a:solidFill>
              </a:rPr>
              <a:t>AUGUST/SEPTEMBER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CD090-FC96-491F-8F27-1A89B0FE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1360073"/>
            <a:ext cx="8574949" cy="5369499"/>
          </a:xfrm>
        </p:spPr>
        <p:txBody>
          <a:bodyPr>
            <a:normAutofit/>
          </a:bodyPr>
          <a:lstStyle/>
          <a:p>
            <a:r>
              <a:rPr lang="en-US">
                <a:latin typeface="+mj-lt"/>
              </a:rPr>
              <a:t>Attend Senior Night to receive graduation checklists</a:t>
            </a:r>
          </a:p>
          <a:p>
            <a:r>
              <a:rPr lang="en-US">
                <a:latin typeface="+mj-lt"/>
                <a:hlinkClick r:id="rId3"/>
              </a:rPr>
              <a:t>SAT</a:t>
            </a:r>
            <a:r>
              <a:rPr lang="en-US">
                <a:latin typeface="+mj-lt"/>
              </a:rPr>
              <a:t>/</a:t>
            </a:r>
            <a:r>
              <a:rPr lang="en-US">
                <a:latin typeface="+mj-lt"/>
                <a:hlinkClick r:id="rId4"/>
              </a:rPr>
              <a:t>ACT </a:t>
            </a:r>
            <a:r>
              <a:rPr lang="en-US">
                <a:latin typeface="+mj-lt"/>
              </a:rPr>
              <a:t>Testing: </a:t>
            </a:r>
            <a:r>
              <a:rPr lang="en-US" sz="1800">
                <a:effectLst/>
                <a:latin typeface="+mj-lt"/>
                <a:ea typeface="MS Mincho" panose="020B0400000000000000" pitchFamily="49" charset="-128"/>
              </a:rPr>
              <a:t>Be sure that you have taken the College Board entrance exams. </a:t>
            </a:r>
            <a:r>
              <a:rPr lang="en-US" sz="1800">
                <a:solidFill>
                  <a:srgbClr val="FFFF00"/>
                </a:solidFill>
                <a:effectLst/>
                <a:latin typeface="+mj-lt"/>
                <a:ea typeface="MS Mincho" panose="020B0400000000000000" pitchFamily="49" charset="-128"/>
              </a:rPr>
              <a:t>See Mrs. Lindhardt to check eligibility and access fee waivers. </a:t>
            </a:r>
          </a:p>
          <a:p>
            <a:r>
              <a:rPr lang="en-US" sz="1800">
                <a:effectLst/>
                <a:latin typeface="+mj-lt"/>
                <a:ea typeface="MS Mincho" panose="020B0400000000000000" pitchFamily="49" charset="-128"/>
              </a:rPr>
              <a:t>Letters of Recommendation: Ask teachers and counselor two weeks in advance.  Provide resume when you ask. </a:t>
            </a:r>
          </a:p>
          <a:p>
            <a:r>
              <a:rPr lang="en-US" sz="1800">
                <a:effectLst/>
                <a:latin typeface="+mj-lt"/>
                <a:ea typeface="MS Mincho" panose="020B0400000000000000" pitchFamily="49" charset="-128"/>
              </a:rPr>
              <a:t>Update your resume-update summer work and new/continued activities</a:t>
            </a:r>
          </a:p>
          <a:p>
            <a:r>
              <a:rPr lang="en-US" sz="1800">
                <a:effectLst/>
                <a:latin typeface="+mj-lt"/>
                <a:ea typeface="MS Mincho" panose="020B0400000000000000" pitchFamily="49" charset="-128"/>
              </a:rPr>
              <a:t>Finalize college list, essay and begin applying! </a:t>
            </a:r>
          </a:p>
          <a:p>
            <a:r>
              <a:rPr lang="en-US" sz="1800">
                <a:effectLst/>
                <a:latin typeface="+mj-lt"/>
                <a:ea typeface="MS Mincho" panose="020B0400000000000000" pitchFamily="49" charset="-128"/>
              </a:rPr>
              <a:t>Double-check Gibbs graduation requirements as well as academic requirements of those colleges to which you are applying. </a:t>
            </a:r>
          </a:p>
          <a:p>
            <a:pPr lvl="1"/>
            <a:r>
              <a:rPr lang="en-US">
                <a:effectLst/>
                <a:latin typeface="+mj-lt"/>
                <a:ea typeface="MS Mincho" panose="020B0400000000000000" pitchFamily="49" charset="-128"/>
              </a:rPr>
              <a:t>Example:  On the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MS Mincho" panose="020B0400000000000000" pitchFamily="49" charset="-128"/>
              </a:rPr>
              <a:t>NYU </a:t>
            </a:r>
            <a:r>
              <a:rPr lang="en-US">
                <a:effectLst/>
                <a:latin typeface="+mj-lt"/>
                <a:ea typeface="MS Mincho" panose="020B0400000000000000" pitchFamily="49" charset="-128"/>
              </a:rPr>
              <a:t>website, they state they would like to see 3-4 science credits and the TOP APPLICANTS complete the maximum</a:t>
            </a:r>
          </a:p>
        </p:txBody>
      </p:sp>
    </p:spTree>
    <p:extLst>
      <p:ext uri="{BB962C8B-B14F-4D97-AF65-F5344CB8AC3E}">
        <p14:creationId xmlns:p14="http://schemas.microsoft.com/office/powerpoint/2010/main" val="90586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475-2652-45CD-B105-98569F0D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5" y="271503"/>
            <a:ext cx="7765321" cy="1326321"/>
          </a:xfrm>
        </p:spPr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OCTOBER/NOVEMBER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72A1-0187-483E-9179-2BF895FA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1413862"/>
            <a:ext cx="8755634" cy="4956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ffectLst/>
                <a:latin typeface="Times New Roman"/>
                <a:ea typeface="MS Mincho"/>
                <a:cs typeface="Times New Roman"/>
              </a:rPr>
              <a:t>FAFSA (Free Application for Federal Student Aid): Applications open on October 1</a:t>
            </a:r>
            <a:r>
              <a:rPr lang="en-US" sz="2400" baseline="30000" dirty="0">
                <a:effectLst/>
                <a:latin typeface="Times New Roman"/>
                <a:ea typeface="MS Mincho"/>
                <a:cs typeface="Times New Roman"/>
              </a:rPr>
              <a:t>st</a:t>
            </a:r>
            <a:r>
              <a:rPr lang="en-US" sz="2400" dirty="0">
                <a:effectLst/>
                <a:latin typeface="Times New Roman"/>
                <a:ea typeface="MS Mincho"/>
                <a:cs typeface="Times New Roman"/>
              </a:rPr>
              <a:t>.  Apply at </a:t>
            </a:r>
            <a:r>
              <a:rPr lang="en-US" sz="2400" dirty="0">
                <a:effectLst/>
                <a:latin typeface="Times New Roman"/>
                <a:ea typeface="MS Mincho"/>
                <a:cs typeface="Times New Roman"/>
                <a:hlinkClick r:id="rId3"/>
              </a:rPr>
              <a:t>here!</a:t>
            </a:r>
            <a:endParaRPr lang="en-US" sz="2400" dirty="0">
              <a:effectLst/>
              <a:latin typeface="Times New Roman"/>
              <a:ea typeface="MS Mincho"/>
              <a:cs typeface="Times New Roman"/>
            </a:endParaRPr>
          </a:p>
          <a:p>
            <a:pPr lvl="1"/>
            <a:r>
              <a:rPr lang="en-US" sz="2400" dirty="0">
                <a:effectLst/>
                <a:latin typeface="Times New Roman"/>
                <a:ea typeface="MS Mincho"/>
                <a:cs typeface="Times New Roman"/>
              </a:rPr>
              <a:t>Every senior should complete </a:t>
            </a:r>
            <a:endParaRPr lang="en-US" sz="2400" dirty="0">
              <a:effectLst/>
              <a:latin typeface="Times New Roman" panose="02020603050405020304" pitchFamily="18" charset="0"/>
              <a:ea typeface="MS Mincho" panose="020B0400000000000000" pitchFamily="49" charset="-128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  <a:effectLst/>
                <a:latin typeface="Times New Roman"/>
                <a:ea typeface="MS Mincho"/>
                <a:cs typeface="Times New Roman"/>
              </a:rPr>
              <a:t>FAFSA Night at Gibbs: TBD</a:t>
            </a:r>
          </a:p>
          <a:p>
            <a:r>
              <a:rPr lang="en-US" sz="2400" dirty="0">
                <a:effectLst/>
                <a:latin typeface="Times New Roman"/>
                <a:ea typeface="MS Mincho"/>
                <a:cs typeface="Times New Roman"/>
              </a:rPr>
              <a:t>FFAA (Florida Financial Aid Application) opens October 1.  </a:t>
            </a:r>
          </a:p>
          <a:p>
            <a:pPr lvl="1" indent="0">
              <a:buNone/>
            </a:pPr>
            <a:r>
              <a:rPr lang="en-US" sz="2200" dirty="0">
                <a:effectLst/>
                <a:latin typeface="Times New Roman"/>
                <a:ea typeface="MS Mincho"/>
                <a:cs typeface="Times New Roman"/>
              </a:rPr>
              <a:t>- Must be completed to be eligible for Bright Futures.  Complete by April 1.</a:t>
            </a:r>
            <a:endParaRPr lang="en-US" sz="2200"/>
          </a:p>
          <a:p>
            <a:r>
              <a:rPr lang="en-US" sz="2400" dirty="0">
                <a:effectLst/>
                <a:latin typeface="Times New Roman"/>
                <a:ea typeface="MS Mincho"/>
                <a:cs typeface="Times New Roman"/>
              </a:rPr>
              <a:t>Begin researching scholarship opportunities</a:t>
            </a:r>
          </a:p>
          <a:p>
            <a:r>
              <a:rPr lang="en-US" sz="2400" dirty="0">
                <a:effectLst/>
                <a:latin typeface="Times New Roman"/>
                <a:ea typeface="MS Mincho"/>
                <a:cs typeface="Times New Roman"/>
              </a:rPr>
              <a:t>APPLY, APPLY, APPLY!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201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DBBE-225D-4A73-9382-45BAE7C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403639"/>
            <a:ext cx="7765321" cy="1326321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DECEMBER/JANUARY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5858-F272-44FB-B8AE-DDF0AF81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1729960"/>
            <a:ext cx="8589195" cy="47222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+mj-lt"/>
              </a:rPr>
              <a:t>MOST Applications should be complete </a:t>
            </a:r>
            <a:endParaRPr lang="en-US" sz="2400">
              <a:latin typeface="+mj-lt"/>
            </a:endParaRPr>
          </a:p>
          <a:p>
            <a:pPr marL="171450" indent="-171450" fontAlgn="ctr">
              <a:spcBef>
                <a:spcPts val="0"/>
              </a:spcBef>
              <a:tabLst>
                <a:tab pos="171450" algn="l"/>
              </a:tabLst>
            </a:pPr>
            <a:r>
              <a:rPr lang="en-US" sz="2400" dirty="0">
                <a:effectLst/>
                <a:latin typeface="+mj-lt"/>
                <a:ea typeface="MS Mincho"/>
                <a:cs typeface="Times New Roman"/>
              </a:rPr>
              <a:t> Complete and submit your community service hours by January of your graduating year. </a:t>
            </a:r>
          </a:p>
          <a:p>
            <a:r>
              <a:rPr lang="en-US" sz="2400" dirty="0">
                <a:latin typeface="+mj-lt"/>
              </a:rPr>
              <a:t>Florida Virtual School Grades due for graduation requirements</a:t>
            </a:r>
          </a:p>
          <a:p>
            <a:r>
              <a:rPr lang="en-US" sz="2400" dirty="0">
                <a:latin typeface="+mj-lt"/>
              </a:rPr>
              <a:t>Make any necessary schedule changes for graduation requirements ONLY</a:t>
            </a:r>
            <a:endParaRPr lang="en-US" sz="2400" dirty="0">
              <a:latin typeface="Bookman Old Style"/>
            </a:endParaRPr>
          </a:p>
          <a:p>
            <a:r>
              <a:rPr lang="en-US" sz="2400" dirty="0">
                <a:latin typeface="+mj-lt"/>
              </a:rPr>
              <a:t>Request Mid-year transcript/report in Naviance by January 31st</a:t>
            </a:r>
          </a:p>
          <a:p>
            <a:pPr marL="0" indent="0">
              <a:buNone/>
            </a:pP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615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425F-3E05-4B65-A3A3-0F9D2354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February/March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7509-AB6A-4B39-96A2-CC62D8BD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27122"/>
            <a:ext cx="7924398" cy="4327097"/>
          </a:xfrm>
        </p:spPr>
        <p:txBody>
          <a:bodyPr>
            <a:normAutofit/>
          </a:bodyPr>
          <a:lstStyle/>
          <a:p>
            <a:r>
              <a:rPr lang="en-US" sz="2400">
                <a:effectLst/>
                <a:latin typeface="+mj-lt"/>
                <a:ea typeface="MS Mincho" panose="020B0400000000000000" pitchFamily="49" charset="-128"/>
                <a:cs typeface="Times New Roman" panose="02020603050405020304" pitchFamily="18" charset="0"/>
              </a:rPr>
              <a:t>Communicate with financial aid personnel at your selected colleges/institutions with any questions about financial aid awards.</a:t>
            </a:r>
          </a:p>
          <a:p>
            <a:r>
              <a:rPr lang="en-US" sz="2400">
                <a:latin typeface="+mj-lt"/>
              </a:rPr>
              <a:t>Maintain second semester grades.  Colleges CAN withdraw acceptances if grades decline. </a:t>
            </a:r>
          </a:p>
        </p:txBody>
      </p:sp>
    </p:spTree>
    <p:extLst>
      <p:ext uri="{BB962C8B-B14F-4D97-AF65-F5344CB8AC3E}">
        <p14:creationId xmlns:p14="http://schemas.microsoft.com/office/powerpoint/2010/main" val="206106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8E80-206E-46B1-92B5-95555055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</a:rPr>
              <a:t>April/May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43D6-1C4C-4469-84E2-9757DD668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8" y="1827122"/>
            <a:ext cx="7765322" cy="4573677"/>
          </a:xfrm>
        </p:spPr>
        <p:txBody>
          <a:bodyPr>
            <a:noAutofit/>
          </a:bodyPr>
          <a:lstStyle/>
          <a:p>
            <a:r>
              <a:rPr lang="en-US" sz="2400"/>
              <a:t>Inform college of your decision to attend and pay any deposits.  </a:t>
            </a:r>
          </a:p>
          <a:p>
            <a:r>
              <a:rPr lang="en-US" sz="2400"/>
              <a:t>Request FINAL transcripts in Naviance for your college</a:t>
            </a:r>
          </a:p>
          <a:p>
            <a:r>
              <a:rPr lang="en-US" sz="2400"/>
              <a:t>Remember to request/send dual enrollment transcripts </a:t>
            </a:r>
          </a:p>
          <a:p>
            <a:pPr lvl="1"/>
            <a:r>
              <a:rPr lang="en-US" sz="2400"/>
              <a:t>Requested through SPC </a:t>
            </a:r>
          </a:p>
        </p:txBody>
      </p:sp>
      <p:pic>
        <p:nvPicPr>
          <p:cNvPr id="1030" name="Picture 6" descr="Anagram Graduation Congrats Grad You Did It 18&amp;quot; Foil Balloon, White -  Walmart.com - Walmart.com">
            <a:extLst>
              <a:ext uri="{FF2B5EF4-FFF2-40B4-BE49-F238E27FC236}">
                <a16:creationId xmlns:a16="http://schemas.microsoft.com/office/drawing/2014/main" id="{65CB5FC9-CFB0-4BC6-ACE5-262D8F7B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87" y="4407613"/>
            <a:ext cx="2244262" cy="22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3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486614-EB63-690B-B243-654C95942FE3}"/>
              </a:ext>
            </a:extLst>
          </p:cNvPr>
          <p:cNvSpPr txBox="1"/>
          <p:nvPr/>
        </p:nvSpPr>
        <p:spPr>
          <a:xfrm>
            <a:off x="321013" y="904672"/>
            <a:ext cx="828796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PCCA/GIBBS SENIOR DUES (</a:t>
            </a:r>
            <a:r>
              <a:rPr lang="en-US" sz="3200" dirty="0">
                <a:solidFill>
                  <a:srgbClr val="92D050"/>
                </a:solidFill>
              </a:rPr>
              <a:t>Green Sheet</a:t>
            </a:r>
            <a:r>
              <a:rPr lang="en-US" sz="3200" dirty="0"/>
              <a:t>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Must pay Gibbs High School Senior Dues First!</a:t>
            </a:r>
          </a:p>
          <a:p>
            <a:pPr algn="ctr"/>
            <a:r>
              <a:rPr lang="en-US" sz="2400" dirty="0"/>
              <a:t>Due NOW! </a:t>
            </a:r>
          </a:p>
          <a:p>
            <a:pPr algn="ctr"/>
            <a:r>
              <a:rPr lang="en-US" sz="2400" dirty="0"/>
              <a:t>Payment Link:</a:t>
            </a:r>
            <a:r>
              <a:rPr lang="en-US" sz="2600" dirty="0"/>
              <a:t>      </a:t>
            </a:r>
            <a:r>
              <a:rPr lang="en-US" sz="2600" dirty="0">
                <a:hlinkClick r:id="rId2"/>
              </a:rPr>
              <a:t>pcsb.revtrak.net</a:t>
            </a:r>
          </a:p>
          <a:p>
            <a:pPr algn="ctr"/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Gibbs High School Senior Dues: $120</a:t>
            </a:r>
          </a:p>
          <a:p>
            <a:pPr algn="ctr"/>
            <a:r>
              <a:rPr lang="en-US" sz="2600" dirty="0"/>
              <a:t>PCCA Senior Dues: $100*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>
                <a:solidFill>
                  <a:srgbClr val="92D050"/>
                </a:solidFill>
              </a:rPr>
              <a:t>*If you do not pay during semester 1, dues will increase to $120 semester 2</a:t>
            </a:r>
          </a:p>
        </p:txBody>
      </p:sp>
    </p:spTree>
    <p:extLst>
      <p:ext uri="{BB962C8B-B14F-4D97-AF65-F5344CB8AC3E}">
        <p14:creationId xmlns:p14="http://schemas.microsoft.com/office/powerpoint/2010/main" val="426467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DD7A1-E5E5-4F50-BFC2-99C384DE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2261668"/>
            <a:ext cx="7765321" cy="1326321"/>
          </a:xfrm>
        </p:spPr>
        <p:txBody>
          <a:bodyPr/>
          <a:lstStyle/>
          <a:p>
            <a:r>
              <a:rPr lang="en-US"/>
              <a:t>APPLYING TO COLLEGE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EAAF1B-BEE1-42E8-8950-52B49BC9620A}"/>
              </a:ext>
            </a:extLst>
          </p:cNvPr>
          <p:cNvSpPr txBox="1"/>
          <p:nvPr/>
        </p:nvSpPr>
        <p:spPr>
          <a:xfrm>
            <a:off x="260778" y="1371600"/>
            <a:ext cx="83141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>
                <a:effectLst/>
                <a:latin typeface="NeutrifStudio-Bold"/>
              </a:rPr>
              <a:t>It's important to stay organized as you work on your applications.</a:t>
            </a:r>
          </a:p>
          <a:p>
            <a:pPr algn="ctr"/>
            <a:endParaRPr lang="en-US" sz="2000" b="0" i="0">
              <a:effectLst/>
              <a:latin typeface="NeutrifStudio-Bold"/>
            </a:endParaRPr>
          </a:p>
          <a:p>
            <a:pPr algn="ctr"/>
            <a:r>
              <a:rPr lang="en-US" sz="2000" b="0" i="0">
                <a:effectLst/>
                <a:latin typeface="NeutrifStudio-Regular"/>
              </a:rPr>
              <a:t>Each college needs you to complete common questions (personal information). Beyond that their applications vary. Each college can determine their unique requirements for:</a:t>
            </a:r>
          </a:p>
          <a:p>
            <a:pPr algn="l"/>
            <a:endParaRPr lang="en-US" sz="2000" b="0" i="0">
              <a:effectLst/>
              <a:latin typeface="NeutrifStudio-Regular"/>
            </a:endParaRP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Deadlines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Application Fees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Personal Essay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Courses &amp; Grades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Test Policy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Portfolio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Writing Supplements</a:t>
            </a: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NeutrifStudio-Regular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97798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D9EA-10F9-423D-A7D7-ACF57B4A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Where to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4072-9DC2-4C7C-820D-71E040AC1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out HOW to apply to the college</a:t>
            </a:r>
          </a:p>
          <a:p>
            <a:pPr lvl="1"/>
            <a:r>
              <a:rPr lang="en-US">
                <a:hlinkClick r:id="rId2"/>
              </a:rPr>
              <a:t>Common Application</a:t>
            </a:r>
            <a:r>
              <a:rPr lang="en-US"/>
              <a:t>-Most popular.  Fill out personal information once and supplemental information for each college. </a:t>
            </a:r>
          </a:p>
          <a:p>
            <a:pPr lvl="1"/>
            <a:r>
              <a:rPr lang="en-US"/>
              <a:t>Institutional Application-apply through institution </a:t>
            </a:r>
          </a:p>
          <a:p>
            <a:r>
              <a:rPr lang="en-US"/>
              <a:t>Organize/track application requirements and deadlines!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**Common Application is the most popular way to apply to schools</a:t>
            </a:r>
          </a:p>
        </p:txBody>
      </p:sp>
      <p:pic>
        <p:nvPicPr>
          <p:cNvPr id="1026" name="Picture 2" descr="5 Ways to Avoid Excess Stress When Applying to Colleges : We Are IU">
            <a:extLst>
              <a:ext uri="{FF2B5EF4-FFF2-40B4-BE49-F238E27FC236}">
                <a16:creationId xmlns:a16="http://schemas.microsoft.com/office/drawing/2014/main" id="{C60EAE66-BFE9-47D9-8590-07BE8BBD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72" y="5164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6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2C4A-3D57-4999-BD35-5F5F84F4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340659"/>
            <a:ext cx="7765321" cy="865733"/>
          </a:xfrm>
        </p:spPr>
        <p:txBody>
          <a:bodyPr/>
          <a:lstStyle/>
          <a:p>
            <a:r>
              <a:rPr lang="en-US"/>
              <a:t>Types of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72-7E2B-45E7-B73C-CFAB1B2D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3" y="1206391"/>
            <a:ext cx="8460121" cy="489645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Regular Decision</a:t>
            </a:r>
          </a:p>
          <a:p>
            <a:pPr lvl="1"/>
            <a:r>
              <a:rPr lang="en-US"/>
              <a:t>Most common, typically between November and January</a:t>
            </a:r>
          </a:p>
          <a:p>
            <a:r>
              <a:rPr lang="en-US"/>
              <a:t>Early Decision</a:t>
            </a:r>
          </a:p>
          <a:p>
            <a:pPr lvl="1"/>
            <a:r>
              <a:rPr lang="en-US"/>
              <a:t>Most restrictive,  MUST attend if accepted, typically between October and November.  Use with caution. </a:t>
            </a:r>
            <a:r>
              <a:rPr lang="en-US">
                <a:solidFill>
                  <a:srgbClr val="FF0000"/>
                </a:solidFill>
              </a:rPr>
              <a:t>Binding. </a:t>
            </a:r>
          </a:p>
          <a:p>
            <a:r>
              <a:rPr lang="en-US"/>
              <a:t>Early Action</a:t>
            </a:r>
          </a:p>
          <a:p>
            <a:pPr lvl="1"/>
            <a:r>
              <a:rPr lang="en-US">
                <a:solidFill>
                  <a:srgbClr val="92D050"/>
                </a:solidFill>
              </a:rPr>
              <a:t>Nonbinding</a:t>
            </a:r>
            <a:r>
              <a:rPr lang="en-US"/>
              <a:t>, considered for placement before regular decision applications.  Do NOT have to commit if accepted</a:t>
            </a:r>
          </a:p>
          <a:p>
            <a:r>
              <a:rPr lang="en-US"/>
              <a:t>Rolling </a:t>
            </a:r>
          </a:p>
          <a:p>
            <a:pPr lvl="1"/>
            <a:r>
              <a:rPr lang="en-US"/>
              <a:t>Colleges decides/accepts students as they receive applications</a:t>
            </a:r>
          </a:p>
          <a:p>
            <a:r>
              <a:rPr lang="en-US"/>
              <a:t>Priority</a:t>
            </a:r>
          </a:p>
          <a:p>
            <a:pPr lvl="1"/>
            <a:r>
              <a:rPr lang="en-US"/>
              <a:t>If a college lists priority, your best chance of acceptance is to apply by this deadline</a:t>
            </a:r>
          </a:p>
        </p:txBody>
      </p:sp>
    </p:spTree>
    <p:extLst>
      <p:ext uri="{BB962C8B-B14F-4D97-AF65-F5344CB8AC3E}">
        <p14:creationId xmlns:p14="http://schemas.microsoft.com/office/powerpoint/2010/main" val="159335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0955-ACDB-476D-A97F-1D287DC8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/>
              <a:t>College Applications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6948-7479-4BFE-8C9A-A8BDF615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651565"/>
            <a:ext cx="7939617" cy="41396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Register with and Create a </a:t>
            </a:r>
            <a:r>
              <a:rPr lang="en-US" sz="1400" b="1" dirty="0"/>
              <a:t>Common App </a:t>
            </a:r>
            <a:r>
              <a:rPr lang="en-US" sz="1400" dirty="0"/>
              <a:t>Account at </a:t>
            </a:r>
            <a:r>
              <a:rPr lang="en-US" sz="1400" dirty="0">
                <a:hlinkClick r:id="rId3"/>
              </a:rPr>
              <a:t>CommonApp.org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On Common App: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Add High School Information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Add at least one college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Review and Accept FERPA Release Authorization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Match your Common App account to Naviance</a:t>
            </a:r>
          </a:p>
          <a:p>
            <a:pPr>
              <a:lnSpc>
                <a:spcPct val="110000"/>
              </a:lnSpc>
            </a:pPr>
            <a:r>
              <a:rPr lang="en-US" sz="1400" i="1" dirty="0"/>
              <a:t>Add any non-Common App colleges to Naviance “Colleges I’m Applying To” list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Select application method and deadline for all non-Common App colleges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Request materials for ALL college applications in Naviance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Transcripts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Letters of Recommendation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dirty="0"/>
              <a:t>**Video instructions on next slides</a:t>
            </a:r>
          </a:p>
          <a:p>
            <a:pPr>
              <a:lnSpc>
                <a:spcPct val="110000"/>
              </a:lnSpc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6899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2924-927B-46F3-869A-E49AF018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75" y="102578"/>
            <a:ext cx="7765321" cy="1326321"/>
          </a:xfrm>
        </p:spPr>
        <p:txBody>
          <a:bodyPr>
            <a:normAutofit/>
          </a:bodyPr>
          <a:lstStyle/>
          <a:p>
            <a:r>
              <a:rPr lang="en-US"/>
              <a:t>Naviance</a:t>
            </a:r>
          </a:p>
        </p:txBody>
      </p:sp>
      <p:pic>
        <p:nvPicPr>
          <p:cNvPr id="3074" name="Picture 2" descr="Naviance / Naviance">
            <a:extLst>
              <a:ext uri="{FF2B5EF4-FFF2-40B4-BE49-F238E27FC236}">
                <a16:creationId xmlns:a16="http://schemas.microsoft.com/office/drawing/2014/main" id="{D17A045F-1753-4F1D-A795-BE9B87FEE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" b="1709"/>
          <a:stretch/>
        </p:blipFill>
        <p:spPr bwMode="auto">
          <a:xfrm>
            <a:off x="485864" y="1428899"/>
            <a:ext cx="3624942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AEE7-27C7-47D8-A4BB-25854C39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235" y="1327921"/>
            <a:ext cx="4002372" cy="49084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Request transcripts, letters of recommendation </a:t>
            </a:r>
          </a:p>
          <a:p>
            <a:pPr>
              <a:lnSpc>
                <a:spcPct val="110000"/>
              </a:lnSpc>
            </a:pPr>
            <a:r>
              <a:rPr lang="en-US"/>
              <a:t>Students can view how a college accepts applications</a:t>
            </a:r>
          </a:p>
          <a:p>
            <a:pPr>
              <a:lnSpc>
                <a:spcPct val="110000"/>
              </a:lnSpc>
            </a:pPr>
            <a:r>
              <a:rPr lang="en-US"/>
              <a:t>Share with counselors what colleges you are applying to</a:t>
            </a:r>
          </a:p>
          <a:p>
            <a:pPr>
              <a:lnSpc>
                <a:spcPct val="110000"/>
              </a:lnSpc>
            </a:pPr>
            <a:r>
              <a:rPr lang="en-US"/>
              <a:t>Allows counselor to track and send transcripts, letters of recommendation and other school document</a:t>
            </a:r>
          </a:p>
          <a:p>
            <a:pPr>
              <a:lnSpc>
                <a:spcPct val="110000"/>
              </a:lnSpc>
            </a:pPr>
            <a:r>
              <a:rPr lang="en-US"/>
              <a:t>Access Naviance through Clever </a:t>
            </a:r>
          </a:p>
        </p:txBody>
      </p:sp>
    </p:spTree>
    <p:extLst>
      <p:ext uri="{BB962C8B-B14F-4D97-AF65-F5344CB8AC3E}">
        <p14:creationId xmlns:p14="http://schemas.microsoft.com/office/powerpoint/2010/main" val="77274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BF70-2D08-4B70-A64E-CB3E918A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87" y="286871"/>
            <a:ext cx="7765321" cy="1326321"/>
          </a:xfrm>
        </p:spPr>
        <p:txBody>
          <a:bodyPr/>
          <a:lstStyle/>
          <a:p>
            <a:r>
              <a:rPr lang="en-US"/>
              <a:t>The basics: USING COMMON APP AND NAVIANCE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D1AB-564F-4F09-BEC0-D62A6B76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8" y="1781019"/>
            <a:ext cx="7765322" cy="3695136"/>
          </a:xfrm>
        </p:spPr>
        <p:txBody>
          <a:bodyPr/>
          <a:lstStyle/>
          <a:p>
            <a:r>
              <a:rPr lang="en-US"/>
              <a:t>Matching Common App and Naviance:</a:t>
            </a:r>
          </a:p>
          <a:p>
            <a:pPr lvl="1"/>
            <a:r>
              <a:rPr lang="en-US"/>
              <a:t>Most schools can be applied through Common Application and that will be our focus </a:t>
            </a:r>
            <a:r>
              <a:rPr lang="en-US">
                <a:hlinkClick r:id="rId3"/>
              </a:rPr>
              <a:t>https://www.screencast.com/t/wJlv73VNdeA</a:t>
            </a:r>
            <a:endParaRPr lang="en-US"/>
          </a:p>
          <a:p>
            <a:r>
              <a:rPr lang="en-US"/>
              <a:t>Requesting Transcripts: </a:t>
            </a:r>
          </a:p>
          <a:p>
            <a:pPr lvl="1"/>
            <a:r>
              <a:rPr lang="en-US">
                <a:hlinkClick r:id="rId4"/>
              </a:rPr>
              <a:t>https://www.screencast.com/t/LMtSIif3e1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02F5-1720-4CF5-B9EC-9A0A0B51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colleges that are not common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D92E-F242-404B-8EF5-498CC502D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https://www.screencast.com/t/jp4DehOsrA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9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B80-37E4-400D-8644-2C2CE921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604" y="609600"/>
            <a:ext cx="4755063" cy="1326321"/>
          </a:xfrm>
        </p:spPr>
        <p:txBody>
          <a:bodyPr>
            <a:normAutofit/>
          </a:bodyPr>
          <a:lstStyle/>
          <a:p>
            <a:r>
              <a:rPr lang="en-US" sz="2900"/>
              <a:t>Request Letters of Recommendation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430D47BF-F3B2-1851-A368-9A896FF8D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87" r="7120" b="-3"/>
          <a:stretch/>
        </p:blipFill>
        <p:spPr>
          <a:xfrm>
            <a:off x="20" y="10"/>
            <a:ext cx="347698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9BE9-CD82-43BB-93EE-EA2B3D93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03" y="2096064"/>
            <a:ext cx="4755064" cy="3695136"/>
          </a:xfrm>
        </p:spPr>
        <p:txBody>
          <a:bodyPr>
            <a:normAutofit/>
          </a:bodyPr>
          <a:lstStyle/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&gt; Letters of Recommendation</a:t>
            </a:r>
            <a:endParaRPr lang="en-US" altLang="en-US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</a:t>
            </a:r>
            <a:r>
              <a:rPr lang="en-US" altLang="en-US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Add Request </a:t>
            </a: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 top right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a</a:t>
            </a:r>
            <a:r>
              <a:rPr lang="en-US" altLang="en-US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Teacher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which</a:t>
            </a:r>
            <a:r>
              <a:rPr lang="en-US" altLang="en-US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colleges the request is for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Include a</a:t>
            </a:r>
            <a:r>
              <a:rPr lang="en-US" altLang="en-US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personal note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</a:t>
            </a:r>
            <a:r>
              <a:rPr lang="en-US" altLang="en-US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Submit Request</a:t>
            </a:r>
          </a:p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7005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41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E8CD-2ABD-476F-9454-632EC273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609601"/>
            <a:ext cx="7266667" cy="761999"/>
          </a:xfrm>
        </p:spPr>
        <p:txBody>
          <a:bodyPr>
            <a:normAutofit/>
          </a:bodyPr>
          <a:lstStyle/>
          <a:p>
            <a:r>
              <a:rPr lang="en-US" sz="2000"/>
              <a:t>Track submission status in </a:t>
            </a:r>
            <a:r>
              <a:rPr lang="en-US" sz="2000" err="1"/>
              <a:t>naviance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C30C-23B0-4C7A-9454-AA360C73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92" y="1265465"/>
            <a:ext cx="8671015" cy="4145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Go to </a:t>
            </a:r>
            <a:r>
              <a:rPr lang="en-US" altLang="en-US" b="1" i="1" kern="0" dirty="0">
                <a:latin typeface="Open Sans"/>
                <a:ea typeface="Open Sans"/>
                <a:cs typeface="Open Sans"/>
                <a:sym typeface="Arial"/>
              </a:rPr>
              <a:t>Colleges I’m Applying To List</a:t>
            </a:r>
            <a:endParaRPr lang="en-US" altLang="en-US" b="1" i="1" kern="0" dirty="0">
              <a:latin typeface="Open Sans"/>
              <a:ea typeface="Open Sans"/>
              <a:cs typeface="Open Sans"/>
            </a:endParaRPr>
          </a:p>
          <a:p>
            <a:pPr marL="227965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Check the </a:t>
            </a:r>
            <a:r>
              <a:rPr lang="en-US" altLang="en-US" b="1" i="1" kern="0" dirty="0">
                <a:latin typeface="Open Sans"/>
                <a:ea typeface="Open Sans"/>
                <a:cs typeface="Open Sans"/>
                <a:sym typeface="Arial"/>
              </a:rPr>
              <a:t>Transcript </a:t>
            </a:r>
            <a:r>
              <a:rPr lang="en-US" altLang="en-US" b="1" kern="0" dirty="0">
                <a:latin typeface="Open Sans"/>
                <a:ea typeface="Open Sans"/>
                <a:cs typeface="Open Sans"/>
                <a:sym typeface="Arial"/>
              </a:rPr>
              <a:t>column </a:t>
            </a: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to review when a counselor has submitted a transcript</a:t>
            </a:r>
            <a:endParaRPr lang="en-US" altLang="en-US" kern="0" dirty="0">
              <a:latin typeface="Open Sans"/>
              <a:ea typeface="Open Sans"/>
              <a:cs typeface="Open Sans"/>
            </a:endParaRPr>
          </a:p>
          <a:p>
            <a:pPr marL="518795" lvl="1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The transcript column will say ‘</a:t>
            </a:r>
            <a:r>
              <a:rPr lang="en-US" altLang="en-US" b="1" kern="0" dirty="0">
                <a:latin typeface="Open Sans"/>
                <a:ea typeface="Open Sans"/>
                <a:cs typeface="Open Sans"/>
                <a:sym typeface="Arial"/>
              </a:rPr>
              <a:t>sent</a:t>
            </a: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’ if the transcript has been sent</a:t>
            </a:r>
            <a:endParaRPr lang="en-US" altLang="en-US" kern="0" dirty="0">
              <a:latin typeface="Open Sans"/>
              <a:ea typeface="Open Sans"/>
              <a:cs typeface="Open Sans"/>
            </a:endParaRPr>
          </a:p>
          <a:p>
            <a:pPr marL="227965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Check the </a:t>
            </a:r>
            <a:r>
              <a:rPr lang="en-US" altLang="en-US" b="1" i="1" kern="0" dirty="0">
                <a:latin typeface="Open Sans"/>
                <a:ea typeface="Open Sans"/>
                <a:cs typeface="Open Sans"/>
                <a:sym typeface="Arial"/>
              </a:rPr>
              <a:t>Office Materials</a:t>
            </a:r>
            <a:r>
              <a:rPr lang="en-US" altLang="en-US" b="1" kern="0" dirty="0">
                <a:latin typeface="Open Sans"/>
                <a:ea typeface="Open Sans"/>
                <a:cs typeface="Open Sans"/>
                <a:sym typeface="Arial"/>
              </a:rPr>
              <a:t> column </a:t>
            </a: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to review when a staff member has indicated that all materials have been sent for that application.</a:t>
            </a:r>
            <a:endParaRPr lang="en-US" altLang="en-US" kern="0" dirty="0">
              <a:latin typeface="Open Sans"/>
              <a:ea typeface="Open Sans"/>
              <a:cs typeface="Open Sans"/>
            </a:endParaRPr>
          </a:p>
          <a:p>
            <a:pPr marL="685165" lvl="1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The Office Materials column will say ‘</a:t>
            </a:r>
            <a:r>
              <a:rPr lang="en-US" altLang="en-US" b="1" i="1" kern="0" dirty="0">
                <a:latin typeface="Open Sans"/>
                <a:ea typeface="Open Sans"/>
                <a:cs typeface="Open Sans"/>
                <a:sym typeface="Arial"/>
              </a:rPr>
              <a:t>submitted</a:t>
            </a: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’ if transcripts and any other required materials, like Common App forms or other school-specific forms, have been sent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C0A5A-4D99-4DED-9571-D656C6768D57}"/>
              </a:ext>
            </a:extLst>
          </p:cNvPr>
          <p:cNvGrpSpPr/>
          <p:nvPr/>
        </p:nvGrpSpPr>
        <p:grpSpPr>
          <a:xfrm>
            <a:off x="1059880" y="5401355"/>
            <a:ext cx="6320270" cy="1257662"/>
            <a:chOff x="1037699" y="4185245"/>
            <a:chExt cx="6320270" cy="12576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3FE86D-B8A0-4C77-8E76-2999CBC7FD23}"/>
                </a:ext>
              </a:extLst>
            </p:cNvPr>
            <p:cNvGrpSpPr/>
            <p:nvPr/>
          </p:nvGrpSpPr>
          <p:grpSpPr>
            <a:xfrm>
              <a:off x="1037699" y="4185245"/>
              <a:ext cx="6320270" cy="1244005"/>
              <a:chOff x="228416" y="1895765"/>
              <a:chExt cx="5763491" cy="10993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AC4B041-BBEB-445B-B7D1-C9A562EE5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8168"/>
              <a:stretch/>
            </p:blipFill>
            <p:spPr>
              <a:xfrm>
                <a:off x="228416" y="2241295"/>
                <a:ext cx="5763491" cy="7538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1DB5A2F-2A08-451B-9C33-0273CEB86D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75700"/>
              <a:stretch/>
            </p:blipFill>
            <p:spPr>
              <a:xfrm>
                <a:off x="228416" y="1895765"/>
                <a:ext cx="5763491" cy="437892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55C585-FC2A-4F05-91EE-1CB5C134720B}"/>
                </a:ext>
              </a:extLst>
            </p:cNvPr>
            <p:cNvSpPr/>
            <p:nvPr/>
          </p:nvSpPr>
          <p:spPr>
            <a:xfrm>
              <a:off x="3902365" y="4194770"/>
              <a:ext cx="484078" cy="1243216"/>
            </a:xfrm>
            <a:prstGeom prst="rect">
              <a:avLst/>
            </a:prstGeom>
            <a:noFill/>
            <a:ln>
              <a:solidFill>
                <a:srgbClr val="F15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1BA6B8-D7FE-4B05-A6FA-70A02B374690}"/>
                </a:ext>
              </a:extLst>
            </p:cNvPr>
            <p:cNvSpPr/>
            <p:nvPr/>
          </p:nvSpPr>
          <p:spPr>
            <a:xfrm>
              <a:off x="4419600" y="4199691"/>
              <a:ext cx="484078" cy="1243216"/>
            </a:xfrm>
            <a:prstGeom prst="rect">
              <a:avLst/>
            </a:prstGeom>
            <a:noFill/>
            <a:ln>
              <a:solidFill>
                <a:srgbClr val="F151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18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E33AB-9FCF-4EDA-9B65-1E50858D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93" y="64237"/>
            <a:ext cx="7765321" cy="1326321"/>
          </a:xfrm>
        </p:spPr>
        <p:txBody>
          <a:bodyPr/>
          <a:lstStyle/>
          <a:p>
            <a:r>
              <a:rPr lang="en-US" dirty="0"/>
              <a:t>Introduction: MRS. MARZI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D0D7E-7BDF-43FF-A092-6EDE556BB4A3}"/>
              </a:ext>
            </a:extLst>
          </p:cNvPr>
          <p:cNvSpPr txBox="1"/>
          <p:nvPr/>
        </p:nvSpPr>
        <p:spPr>
          <a:xfrm>
            <a:off x="4884977" y="1389997"/>
            <a:ext cx="283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College: University of Connecticut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47CAE-2890-48FF-90EA-17B87DCB6565}"/>
              </a:ext>
            </a:extLst>
          </p:cNvPr>
          <p:cNvSpPr txBox="1"/>
          <p:nvPr/>
        </p:nvSpPr>
        <p:spPr>
          <a:xfrm>
            <a:off x="584679" y="4997302"/>
            <a:ext cx="33918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C4DDB4B-7EA6-B4D5-F668-5498927B4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17" y="1125423"/>
            <a:ext cx="3832708" cy="5119349"/>
          </a:xfrm>
        </p:spPr>
      </p:pic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6577395-DF43-E79D-B4CE-D5323EA2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97" y="22490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84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E356E-2A90-4A67-995E-8861AA7F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letters of Recommendation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DFB4E5-5B3D-498F-8282-DBC2095E76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Go to </a:t>
            </a:r>
            <a:r>
              <a:rPr lang="en-US" altLang="en-US" b="1" i="1" kern="0" dirty="0">
                <a:latin typeface="Open Sans"/>
                <a:ea typeface="Open Sans"/>
                <a:cs typeface="Open Sans"/>
                <a:sym typeface="Arial"/>
              </a:rPr>
              <a:t>Colleges</a:t>
            </a:r>
            <a:r>
              <a:rPr lang="en-US" altLang="en-US" b="1" kern="0" dirty="0">
                <a:latin typeface="Open Sans"/>
                <a:ea typeface="Open Sans"/>
                <a:cs typeface="Open Sans"/>
                <a:sym typeface="Arial"/>
              </a:rPr>
              <a:t> </a:t>
            </a:r>
            <a:endParaRPr lang="en-US"/>
          </a:p>
          <a:p>
            <a:pPr marL="227965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Select</a:t>
            </a:r>
            <a:r>
              <a:rPr lang="en-US" altLang="en-US" b="1" kern="0" dirty="0">
                <a:latin typeface="Open Sans"/>
                <a:ea typeface="Open Sans"/>
                <a:cs typeface="Open Sans"/>
                <a:sym typeface="Arial"/>
              </a:rPr>
              <a:t> </a:t>
            </a:r>
            <a:r>
              <a:rPr lang="en-US" altLang="en-US" b="1" i="1" kern="0" dirty="0">
                <a:latin typeface="Open Sans"/>
                <a:ea typeface="Open Sans"/>
                <a:cs typeface="Open Sans"/>
                <a:sym typeface="Arial"/>
              </a:rPr>
              <a:t>Letters of Recommendation</a:t>
            </a:r>
            <a:endParaRPr lang="en-US" altLang="en-US" i="1" kern="0" dirty="0">
              <a:latin typeface="Open Sans"/>
              <a:ea typeface="Open Sans"/>
              <a:cs typeface="Open Sans"/>
            </a:endParaRPr>
          </a:p>
          <a:p>
            <a:pPr marL="227965" indent="-227965" defTabSz="9143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kern="0" dirty="0">
                <a:latin typeface="Open Sans"/>
                <a:ea typeface="Open Sans"/>
                <a:cs typeface="Open Sans"/>
                <a:sym typeface="Arial"/>
              </a:rPr>
              <a:t>Check the Status column to review  when a teacher has submitted a LOR</a:t>
            </a:r>
            <a:endParaRPr lang="en-US" altLang="en-US" kern="0" dirty="0">
              <a:latin typeface="Open Sans"/>
              <a:ea typeface="Open Sans"/>
              <a:cs typeface="Open Sans"/>
            </a:endParaRPr>
          </a:p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D0CC75-52AD-49B7-B556-665E38A36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182"/>
          <a:stretch/>
        </p:blipFill>
        <p:spPr>
          <a:xfrm>
            <a:off x="4319687" y="2061142"/>
            <a:ext cx="4685747" cy="3490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021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00938-31E7-4DD4-A9D2-ED25C6306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23" t="16293" r="34495" b="6205"/>
          <a:stretch/>
        </p:blipFill>
        <p:spPr>
          <a:xfrm>
            <a:off x="90721" y="206877"/>
            <a:ext cx="5082317" cy="6444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9AD4F-352B-45C6-934C-2FE967CCD4E8}"/>
              </a:ext>
            </a:extLst>
          </p:cNvPr>
          <p:cNvSpPr txBox="1"/>
          <p:nvPr/>
        </p:nvSpPr>
        <p:spPr>
          <a:xfrm>
            <a:off x="5173038" y="18298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 action="ppaction://hlinkfile"/>
              </a:rPr>
              <a:t>Naviance Student Videos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50BE-A721-4989-BE42-301ABEB9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975757"/>
            <a:ext cx="7765321" cy="2122714"/>
          </a:xfrm>
        </p:spPr>
        <p:txBody>
          <a:bodyPr/>
          <a:lstStyle/>
          <a:p>
            <a:r>
              <a:rPr lang="en-US" dirty="0"/>
              <a:t>Paying for college</a:t>
            </a:r>
            <a:br>
              <a:rPr lang="en-US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83336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508AF1-4B83-42C5-BE12-52DEEF1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en-US"/>
              <a:t>FAFSA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19E58-CB05-469B-BC33-1E7C233C9C36}"/>
              </a:ext>
            </a:extLst>
          </p:cNvPr>
          <p:cNvSpPr txBox="1"/>
          <p:nvPr/>
        </p:nvSpPr>
        <p:spPr>
          <a:xfrm>
            <a:off x="327203" y="923057"/>
            <a:ext cx="8123465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+mj-lt"/>
              </a:rPr>
              <a:t>Every high school senior should fill out a FAFSA.</a:t>
            </a:r>
          </a:p>
          <a:p>
            <a:endParaRPr lang="en-US" sz="2400">
              <a:latin typeface="+mj-lt"/>
            </a:endParaRPr>
          </a:p>
          <a:p>
            <a:r>
              <a:rPr lang="en-US" sz="2400" dirty="0">
                <a:latin typeface="+mj-lt"/>
              </a:rPr>
              <a:t>FAFSA provides access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Pell Grant – free money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Work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Student Loans at best terms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Required for some College Scholarships &amp; Aid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Application opens Oct. 1 each year.</a:t>
            </a:r>
          </a:p>
          <a:p>
            <a:r>
              <a:rPr lang="en-US" sz="2400" dirty="0">
                <a:ea typeface="+mn-lt"/>
                <a:cs typeface="+mn-lt"/>
                <a:hlinkClick r:id="rId3"/>
              </a:rPr>
              <a:t>https://studentaid.gov/understand-aid/types</a:t>
            </a:r>
            <a:endParaRPr lang="en-US"/>
          </a:p>
          <a:p>
            <a:endParaRPr lang="en-US" sz="2400" dirty="0">
              <a:latin typeface="Rockwell"/>
            </a:endParaRPr>
          </a:p>
          <a:p>
            <a:r>
              <a:rPr lang="en-US" sz="2400" dirty="0">
                <a:latin typeface="+mj-lt"/>
              </a:rPr>
              <a:t>Fill the FAFSA out as early as possible to get the most aid. </a:t>
            </a:r>
          </a:p>
          <a:p>
            <a:endParaRPr lang="en-US" sz="240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+mj-lt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Gibbs FAFSA Completion Night: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TBD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A2096-2537-4BF8-A2F8-21CFB3388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85" y="1165201"/>
            <a:ext cx="2171250" cy="21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4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85" descr="C:\Users\pairb\AppData\Local\Microsoft\Windows\Temporary Internet Files\Content.IE5\E12C82WP\MP900316779[1].jpg">
            <a:extLst>
              <a:ext uri="{FF2B5EF4-FFF2-40B4-BE49-F238E27FC236}">
                <a16:creationId xmlns:a16="http://schemas.microsoft.com/office/drawing/2014/main" id="{5422E92E-4440-482C-A37D-5722566A2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1" r="62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E0D03294-213C-4DAD-B5E3-45B844834F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543800" cy="8794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1"/>
                </a:solidFill>
              </a:rPr>
              <a:t>Scholarship Resources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3625A6E-8095-41AC-B6F4-BC12915CFC3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68879" y="1009650"/>
            <a:ext cx="6384446" cy="5432424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indent="-98298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  <a:hlinkClick r:id="rId5"/>
              </a:rPr>
              <a:t>Florida Financial Aid Application </a:t>
            </a:r>
            <a:r>
              <a:rPr lang="en-US">
                <a:solidFill>
                  <a:schemeClr val="tx1"/>
                </a:solidFill>
              </a:rPr>
              <a:t>– by Apr 1</a:t>
            </a:r>
          </a:p>
          <a:p>
            <a:pPr marL="0" indent="-98298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  <a:hlinkClick r:id="rId6"/>
              </a:rPr>
              <a:t>Pinellas Education Foundation </a:t>
            </a:r>
            <a:r>
              <a:rPr lang="en-US">
                <a:solidFill>
                  <a:schemeClr val="tx1"/>
                </a:solidFill>
              </a:rPr>
              <a:t>– by Jan 15</a:t>
            </a:r>
          </a:p>
          <a:p>
            <a:pPr marL="0" indent="-98298" fontAlgn="auto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  <a:hlinkClick r:id="rId7"/>
              </a:rPr>
              <a:t>PCSB Scholarship Matrix </a:t>
            </a:r>
            <a:endParaRPr lang="en-US">
              <a:solidFill>
                <a:schemeClr val="tx1"/>
              </a:solidFill>
            </a:endParaRPr>
          </a:p>
          <a:p>
            <a:pPr marL="0" indent="-98298" fontAlgn="auto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</a:rPr>
              <a:t>Naviance Scholarships List</a:t>
            </a:r>
          </a:p>
          <a:p>
            <a:pPr marL="0" indent="-98298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</a:rPr>
              <a:t>Big Future/College Board </a:t>
            </a:r>
          </a:p>
          <a:p>
            <a:pPr marL="244602" indent="-342900">
              <a:buFont typeface="Calibri" panose="020F0502020204030204" pitchFamily="34" charset="0"/>
              <a:buChar char="•"/>
              <a:defRPr/>
            </a:pPr>
            <a:r>
              <a:rPr lang="en-US">
                <a:solidFill>
                  <a:schemeClr val="tx1"/>
                </a:solidFill>
                <a:hlinkClick r:id="rId8"/>
              </a:rPr>
              <a:t>Opportunity Scholarships </a:t>
            </a:r>
            <a:r>
              <a:rPr lang="en-US">
                <a:solidFill>
                  <a:schemeClr val="tx1"/>
                </a:solidFill>
              </a:rPr>
              <a:t>– earn entries with completion</a:t>
            </a:r>
          </a:p>
          <a:p>
            <a:pPr marL="0" indent="-98298" fontAlgn="auto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</a:rPr>
              <a:t>Scholarship Search Sites</a:t>
            </a:r>
          </a:p>
          <a:p>
            <a:pPr marL="244602" indent="-342900" fontAlgn="auto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1"/>
                </a:solidFill>
                <a:hlinkClick r:id="rId9"/>
              </a:rPr>
              <a:t>FASTWEB.com</a:t>
            </a:r>
            <a:endParaRPr lang="en-US">
              <a:solidFill>
                <a:schemeClr val="tx1"/>
              </a:solidFill>
            </a:endParaRPr>
          </a:p>
          <a:p>
            <a:pPr marL="244602" indent="-342900" fontAlgn="auto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1"/>
                </a:solidFill>
                <a:hlinkClick r:id="rId10"/>
              </a:rPr>
              <a:t>Scholarships.com</a:t>
            </a:r>
            <a:endParaRPr lang="en-US">
              <a:solidFill>
                <a:schemeClr val="tx1"/>
              </a:solidFill>
            </a:endParaRPr>
          </a:p>
          <a:p>
            <a:pPr marL="244602" indent="-342900" fontAlgn="auto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1"/>
                </a:solidFill>
                <a:hlinkClick r:id="rId11"/>
              </a:rPr>
              <a:t>Scholarships360.org </a:t>
            </a:r>
            <a:r>
              <a:rPr lang="en-US">
                <a:solidFill>
                  <a:schemeClr val="tx1"/>
                </a:solidFill>
              </a:rPr>
              <a:t>– follow on twitter for daily highlights</a:t>
            </a:r>
          </a:p>
          <a:p>
            <a:pPr marL="0" indent="-98298" fontAlgn="auto">
              <a:buFont typeface="Calibri" panose="020F0502020204030204" pitchFamily="34" charset="0"/>
              <a:buNone/>
              <a:defRPr/>
            </a:pPr>
            <a:r>
              <a:rPr lang="en-US">
                <a:solidFill>
                  <a:schemeClr val="tx1"/>
                </a:solidFill>
              </a:rPr>
              <a:t>Employers &amp; Membership Organizations</a:t>
            </a:r>
          </a:p>
          <a:p>
            <a:pPr marL="384048" indent="-384048" fontAlgn="auto">
              <a:buFont typeface="Calibri" panose="020F0502020204030204" pitchFamily="34" charset="0"/>
              <a:buChar char="•"/>
              <a:defRPr/>
            </a:pPr>
            <a:endParaRPr lang="en-U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C0F82D1-34EB-40E4-9DD4-5A3CF3534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38" y="660182"/>
            <a:ext cx="4700570" cy="16665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altLang="en-US" sz="4000" dirty="0">
                <a:latin typeface="+mn-lt"/>
                <a:cs typeface="Segoe UI Semibold"/>
              </a:rPr>
              <a:t>Florida Bright Futures Scholarships</a:t>
            </a:r>
            <a:endParaRPr lang="en-US" dirty="0">
              <a:cs typeface="Segoe UI Semibold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A68074A-02D2-433E-B37E-D9C9A4EAC4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5405" y="2326683"/>
            <a:ext cx="5417751" cy="3437648"/>
          </a:xfrm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0" indent="0" fontAlgn="auto">
              <a:buFont typeface="Calibri" panose="020F0502020204030204" pitchFamily="34" charset="0"/>
              <a:buNone/>
              <a:defRPr/>
            </a:pPr>
            <a:r>
              <a:rPr lang="en-US" sz="2200" i="1"/>
              <a:t>Awarded to every student in the state of Florida who meets the eligibility requirements.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sz="1600"/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Font typeface="Calibri" panose="020F0502020204030204" pitchFamily="34" charset="0"/>
              <a:buChar char=" "/>
            </a:pPr>
            <a:r>
              <a:rPr lang="en-US" sz="2100" b="1"/>
              <a:t>FAS- 100% tuition &amp; fees </a:t>
            </a:r>
            <a:r>
              <a:rPr lang="en-US" sz="2100"/>
              <a:t>at a public institution</a:t>
            </a:r>
          </a:p>
          <a:p>
            <a:pPr marL="384048" lvl="1" indent="-182880">
              <a:buFont typeface="Calibri" panose="020F0502020204030204" pitchFamily="34" charset="0"/>
              <a:buChar char="◦"/>
            </a:pPr>
            <a:r>
              <a:rPr lang="en-US" sz="2100">
                <a:solidFill>
                  <a:srgbClr val="FFFFFF"/>
                </a:solidFill>
              </a:rPr>
              <a:t>Non-public institution will receive a comparable amount 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Font typeface="Calibri" panose="020F0502020204030204" pitchFamily="34" charset="0"/>
              <a:buChar char=" "/>
            </a:pPr>
            <a:r>
              <a:rPr lang="en-US" sz="2100" b="1"/>
              <a:t>FMS- 75% of tuition &amp; fees </a:t>
            </a:r>
            <a:r>
              <a:rPr lang="en-US" sz="2100"/>
              <a:t>at a public institution</a:t>
            </a:r>
          </a:p>
          <a:p>
            <a:pPr marL="384048" lvl="1" indent="-182880">
              <a:buFont typeface="Calibri" panose="020F0502020204030204" pitchFamily="34" charset="0"/>
              <a:buChar char="◦"/>
            </a:pPr>
            <a:r>
              <a:rPr lang="en-US" sz="2100">
                <a:solidFill>
                  <a:srgbClr val="FFFFFF"/>
                </a:solidFill>
              </a:rPr>
              <a:t>Non-public institution will receive a comparable amount </a:t>
            </a:r>
          </a:p>
          <a:p>
            <a:pPr marL="384048" lvl="1" indent="-182880">
              <a:buFont typeface="Calibri" panose="020F0502020204030204" pitchFamily="34" charset="0"/>
              <a:buChar char="◦"/>
            </a:pPr>
            <a:r>
              <a:rPr lang="en-US" sz="2100">
                <a:solidFill>
                  <a:srgbClr val="FFFFFF"/>
                </a:solidFill>
              </a:rPr>
              <a:t>Must complete the FFAA 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sz="140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1F397F7-4609-4230-9D6A-09D5E652FC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-1" b="-1"/>
          <a:stretch/>
        </p:blipFill>
        <p:spPr>
          <a:xfrm>
            <a:off x="6182593" y="594547"/>
            <a:ext cx="2470690" cy="3647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4CEEFA-06E6-77E5-E3E1-3AE4C6A09F9E}"/>
              </a:ext>
            </a:extLst>
          </p:cNvPr>
          <p:cNvSpPr txBox="1"/>
          <p:nvPr/>
        </p:nvSpPr>
        <p:spPr>
          <a:xfrm>
            <a:off x="2903983" y="76706"/>
            <a:ext cx="58257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(YELLOW HANDOUT)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9963D4-A55D-4789-A14E-8F9EFCD9DC38}"/>
              </a:ext>
            </a:extLst>
          </p:cNvPr>
          <p:cNvSpPr/>
          <p:nvPr/>
        </p:nvSpPr>
        <p:spPr>
          <a:xfrm>
            <a:off x="457200" y="457200"/>
            <a:ext cx="7372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>
                <a:cs typeface="Segoe UI Semibold" panose="020B0702040204020203" pitchFamily="34" charset="0"/>
              </a:rPr>
              <a:t>Florida Bright Futures Scholarships</a:t>
            </a:r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7C75C-20F6-4E05-BB6D-52F880D04042}"/>
              </a:ext>
            </a:extLst>
          </p:cNvPr>
          <p:cNvSpPr txBox="1"/>
          <p:nvPr/>
        </p:nvSpPr>
        <p:spPr>
          <a:xfrm>
            <a:off x="457200" y="120381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Eligibility for Academic and Medallion Level Scholarships</a:t>
            </a: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61832672-BD62-52F2-3C33-5F4BB7C7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4" y="1770341"/>
            <a:ext cx="8378981" cy="36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5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F1F78-4BF7-6407-C7E4-DEB63163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927100"/>
            <a:ext cx="2564074" cy="4616450"/>
          </a:xfrm>
        </p:spPr>
        <p:txBody>
          <a:bodyPr>
            <a:normAutofit/>
          </a:bodyPr>
          <a:lstStyle/>
          <a:p>
            <a:r>
              <a:rPr lang="en-US" sz="2900"/>
              <a:t>What you need to turn into Mrs. Marzi</a:t>
            </a:r>
            <a:br>
              <a:rPr lang="en-US" sz="2900"/>
            </a:br>
            <a:r>
              <a:rPr lang="en-US" sz="2900"/>
              <a:t>(White handouts)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2E59-9FFF-0DB6-53A6-DC12BA81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1" y="971549"/>
            <a:ext cx="4718646" cy="4616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1. Bright Futures Community Service Proposal Form</a:t>
            </a:r>
          </a:p>
          <a:p>
            <a:pPr marL="0" indent="0">
              <a:buNone/>
            </a:pPr>
            <a:r>
              <a:rPr lang="en-US" dirty="0"/>
              <a:t>2. Bright Futures Community Service Log and Reflection Form </a:t>
            </a:r>
          </a:p>
        </p:txBody>
      </p:sp>
    </p:spTree>
    <p:extLst>
      <p:ext uri="{BB962C8B-B14F-4D97-AF65-F5344CB8AC3E}">
        <p14:creationId xmlns:p14="http://schemas.microsoft.com/office/powerpoint/2010/main" val="2648344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C50EC-8E85-4981-A4E3-68D405C0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2C6F2-205C-4088-B57F-1A338FFD6A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43800" y="516924"/>
            <a:ext cx="5307787" cy="7911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UPCOMING DATES/NEXT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DAC93-1631-4CC0-A524-672D8646BC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0" y="1520993"/>
            <a:ext cx="5029201" cy="4740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SPC Free Application Drive: 10/24 11:30-2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SAT TEST- Saturday, October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</a:rPr>
              <a:t>Registration Deadline: September 2</a:t>
            </a:r>
          </a:p>
          <a:p>
            <a:r>
              <a:rPr lang="en-US" sz="1800" dirty="0"/>
              <a:t>ACT TEST – Saturday, October 22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Registration Deadline: September 16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/>
              <a:t>By Monday: Your common App and Naviance Accounts should be Matched </a:t>
            </a:r>
          </a:p>
          <a:p>
            <a:pPr marL="0" indent="0">
              <a:buNone/>
            </a:pPr>
            <a:r>
              <a:rPr lang="en-US" sz="2200"/>
              <a:t>Begin Requesting Transcripts </a:t>
            </a:r>
            <a:endParaRPr lang="en-US" sz="2200" dirty="0"/>
          </a:p>
        </p:txBody>
      </p:sp>
      <p:pic>
        <p:nvPicPr>
          <p:cNvPr id="6" name="Picture 5" descr="Calendar on table">
            <a:extLst>
              <a:ext uri="{FF2B5EF4-FFF2-40B4-BE49-F238E27FC236}">
                <a16:creationId xmlns:a16="http://schemas.microsoft.com/office/drawing/2014/main" id="{D9BE958B-DAFE-430B-BC3C-F40D8B308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8" r="50126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46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CC9A8D-513B-4DE6-8590-70FA64734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477" r="9756" b="3"/>
          <a:stretch/>
        </p:blipFill>
        <p:spPr>
          <a:xfrm>
            <a:off x="539215" y="1297745"/>
            <a:ext cx="3645970" cy="3738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8D533-BFC0-460C-95AF-57E907F21321}"/>
              </a:ext>
            </a:extLst>
          </p:cNvPr>
          <p:cNvSpPr txBox="1"/>
          <p:nvPr/>
        </p:nvSpPr>
        <p:spPr>
          <a:xfrm>
            <a:off x="4571110" y="2198914"/>
            <a:ext cx="4388586" cy="395310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Mrs. Oglesby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Monday-Friday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Pink Sheet</a:t>
            </a:r>
            <a:r>
              <a:rPr lang="en-US" sz="3200" dirty="0">
                <a:solidFill>
                  <a:schemeClr val="accent5"/>
                </a:solidFill>
              </a:rPr>
              <a:t> </a:t>
            </a:r>
            <a:endParaRPr lang="en-US" sz="3200" dirty="0">
              <a:solidFill>
                <a:schemeClr val="accent5"/>
              </a:solidFill>
              <a:highlight>
                <a:srgbClr val="FF00FF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073545-66DD-4D95-AB9F-15408401C8BF}"/>
              </a:ext>
            </a:extLst>
          </p:cNvPr>
          <p:cNvSpPr/>
          <p:nvPr/>
        </p:nvSpPr>
        <p:spPr>
          <a:xfrm>
            <a:off x="4766581" y="829496"/>
            <a:ext cx="3645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&amp; Career Center</a:t>
            </a:r>
          </a:p>
        </p:txBody>
      </p:sp>
    </p:spTree>
    <p:extLst>
      <p:ext uri="{BB962C8B-B14F-4D97-AF65-F5344CB8AC3E}">
        <p14:creationId xmlns:p14="http://schemas.microsoft.com/office/powerpoint/2010/main" val="116181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C7C8-2902-498F-969A-B5959B3E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431" y="628651"/>
            <a:ext cx="2732362" cy="5584259"/>
          </a:xfrm>
        </p:spPr>
        <p:txBody>
          <a:bodyPr>
            <a:normAutofit/>
          </a:bodyPr>
          <a:lstStyle/>
          <a:p>
            <a:r>
              <a:rPr lang="en-US" sz="350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7E54D-C502-461E-8397-6E20A716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16EEA-C74C-4297-9F06-02600C12A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229734-63A3-4AE3-8027-5E7FD61B4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62976"/>
              </p:ext>
            </p:extLst>
          </p:nvPr>
        </p:nvGraphicFramePr>
        <p:xfrm>
          <a:off x="812006" y="1095375"/>
          <a:ext cx="4502944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3237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0F444-FEE6-A353-F388-260FD94F24DD}"/>
              </a:ext>
            </a:extLst>
          </p:cNvPr>
          <p:cNvSpPr txBox="1"/>
          <p:nvPr/>
        </p:nvSpPr>
        <p:spPr>
          <a:xfrm>
            <a:off x="496111" y="1507787"/>
            <a:ext cx="815177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rebuchet MS"/>
                <a:cs typeface="Segoe UI"/>
              </a:rPr>
              <a:t>1. Email: </a:t>
            </a:r>
            <a:r>
              <a:rPr lang="en-US" sz="2400" dirty="0">
                <a:solidFill>
                  <a:srgbClr val="FFAE3E"/>
                </a:solidFill>
                <a:latin typeface="Trebuchet MS"/>
                <a:cs typeface="Segoe UI"/>
                <a:hlinkClick r:id="rId2"/>
              </a:rPr>
              <a:t>marzik@pcsb.org</a:t>
            </a:r>
            <a:r>
              <a:rPr lang="en-US" sz="2400" dirty="0">
                <a:latin typeface="Trebuchet MS"/>
                <a:cs typeface="Segoe UI"/>
              </a:rPr>
              <a:t>​</a:t>
            </a:r>
          </a:p>
          <a:p>
            <a:r>
              <a:rPr lang="en-US" sz="2400" dirty="0">
                <a:latin typeface="Trebuchet MS"/>
                <a:cs typeface="Segoe UI"/>
              </a:rPr>
              <a:t>​</a:t>
            </a:r>
          </a:p>
          <a:p>
            <a:r>
              <a:rPr lang="en-US" sz="2400" dirty="0">
                <a:latin typeface="Trebuchet MS"/>
                <a:cs typeface="Segoe UI"/>
              </a:rPr>
              <a:t> 2. Google Text Number: 813-530-8133  (TEXT ONLY) ​</a:t>
            </a:r>
          </a:p>
          <a:p>
            <a:r>
              <a:rPr lang="en-US" sz="2400" dirty="0">
                <a:latin typeface="Trebuchet MS"/>
                <a:cs typeface="Segoe UI"/>
              </a:rPr>
              <a:t>            - Available during school hours ​</a:t>
            </a:r>
          </a:p>
          <a:p>
            <a:r>
              <a:rPr lang="en-US" sz="2400" dirty="0">
                <a:latin typeface="Trebuchet MS"/>
                <a:cs typeface="Segoe UI"/>
              </a:rPr>
              <a:t>            - Not used for crisis situations ​</a:t>
            </a:r>
          </a:p>
          <a:p>
            <a:r>
              <a:rPr lang="en-US" sz="2400" dirty="0">
                <a:latin typeface="Trebuchet MS"/>
                <a:cs typeface="Segoe UI"/>
              </a:rPr>
              <a:t>​</a:t>
            </a:r>
          </a:p>
          <a:p>
            <a:r>
              <a:rPr lang="en-US" sz="2400" dirty="0">
                <a:latin typeface="Trebuchet MS"/>
                <a:cs typeface="Segoe UI"/>
              </a:rPr>
              <a:t>​</a:t>
            </a:r>
          </a:p>
          <a:p>
            <a:r>
              <a:rPr lang="en-US" sz="2400" dirty="0">
                <a:latin typeface="Trebuchet MS"/>
                <a:cs typeface="Segoe UI"/>
              </a:rPr>
              <a:t>3. Office Phone:  727-893-5452 ext. 2063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A170A-0904-FE7E-98AF-FF775A164454}"/>
              </a:ext>
            </a:extLst>
          </p:cNvPr>
          <p:cNvSpPr txBox="1"/>
          <p:nvPr/>
        </p:nvSpPr>
        <p:spPr>
          <a:xfrm>
            <a:off x="145915" y="252919"/>
            <a:ext cx="63910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HOW TO CONTACT MRS. MARZI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(Blue Sheet)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1107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60B1F4E4-8EF8-56D6-DF86-83F8C4E9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11" y="2144950"/>
            <a:ext cx="3268493" cy="3268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F89AE-5A58-DAA6-5563-9548D8C825F6}"/>
              </a:ext>
            </a:extLst>
          </p:cNvPr>
          <p:cNvSpPr txBox="1"/>
          <p:nvPr/>
        </p:nvSpPr>
        <p:spPr>
          <a:xfrm>
            <a:off x="2665378" y="943582"/>
            <a:ext cx="539885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965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B3BD-C7DC-400A-B3E2-167E58E3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1720F-8885-487A-B634-5E541121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 have any questions, please complete the  Form and I will answer by email or phone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https://forms.office.com/r/HYKB3ZhhfS</a:t>
            </a:r>
            <a:endParaRPr lang="en-US" dirty="0"/>
          </a:p>
          <a:p>
            <a:r>
              <a:rPr lang="en-US" dirty="0"/>
              <a:t>Deadline: Friday, September 2nd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0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782FF-8BEC-4E7D-BCD6-09FBA112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122001"/>
            <a:ext cx="2280514" cy="4613999"/>
          </a:xfrm>
        </p:spPr>
        <p:txBody>
          <a:bodyPr anchor="ctr">
            <a:normAutofit/>
          </a:bodyPr>
          <a:lstStyle/>
          <a:p>
            <a:pPr algn="l"/>
            <a:r>
              <a:rPr lang="en-US" sz="1900">
                <a:solidFill>
                  <a:srgbClr val="FFFFFF"/>
                </a:solidFill>
              </a:rPr>
              <a:t>Graduation requirements overview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77FA-0E84-4915-805D-907A0E23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30" y="441644"/>
            <a:ext cx="5351280" cy="544163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4 Credits of English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4 Credits of Math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Must include Algebra and Geometry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3 Credits of Science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Must include Biology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3 Credits of Social Studies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Must include World History, US History, US Government (half credit), and Economics (half credit)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1 Credit of HOPE (Physical Education)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Waiver Eligibility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Purple Handout</a:t>
            </a:r>
            <a:r>
              <a:rPr lang="en-US" dirty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600" dirty="0"/>
              <a:t>1. playing a JV or varsity sport for two years 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600" dirty="0"/>
              <a:t>2.  1 year of dance/band course </a:t>
            </a:r>
            <a:r>
              <a:rPr lang="en-US" sz="1600" b="1" dirty="0"/>
              <a:t>AND</a:t>
            </a:r>
            <a:r>
              <a:rPr lang="en-US" sz="1600" dirty="0"/>
              <a:t> Personal Fitness course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College Admissions Requirements: 2 Years Foreign Language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94868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5A59-DEEA-4D52-94AC-2579CEE0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1882235"/>
            <a:ext cx="3314700" cy="3093529"/>
          </a:xfrm>
        </p:spPr>
        <p:txBody>
          <a:bodyPr>
            <a:normAutofit/>
          </a:bodyPr>
          <a:lstStyle/>
          <a:p>
            <a:pPr algn="r"/>
            <a:r>
              <a:rPr lang="en-US" sz="3305"/>
              <a:t>High School Graduation- </a:t>
            </a:r>
            <a:br>
              <a:rPr lang="en-US" sz="3305"/>
            </a:br>
            <a:r>
              <a:rPr lang="en-US" sz="2250"/>
              <a:t>Other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4C412C-04DB-4B5C-AFE2-96B8E2C5D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175948"/>
              </p:ext>
            </p:extLst>
          </p:nvPr>
        </p:nvGraphicFramePr>
        <p:xfrm>
          <a:off x="3785191" y="914399"/>
          <a:ext cx="5092996" cy="573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14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4334-EA91-42B0-B46C-09CEDDEB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Concordant scores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D2259F8-5A1E-4044-A5C4-0787804B3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91" t="30467" r="9017" b="50540"/>
          <a:stretch/>
        </p:blipFill>
        <p:spPr>
          <a:xfrm>
            <a:off x="514441" y="1746942"/>
            <a:ext cx="7770439" cy="158680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416C11-B52F-4295-810F-65560CD53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2" t="35827" r="9069" b="41215"/>
          <a:stretch/>
        </p:blipFill>
        <p:spPr>
          <a:xfrm>
            <a:off x="514441" y="4198872"/>
            <a:ext cx="8041979" cy="18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627D-0664-4577-AEA1-CA4DC17F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3" y="180196"/>
            <a:ext cx="7765321" cy="1326321"/>
          </a:xfrm>
        </p:spPr>
        <p:txBody>
          <a:bodyPr/>
          <a:lstStyle/>
          <a:p>
            <a:r>
              <a:rPr lang="en-US"/>
              <a:t>Transcripts: What classes do I need to graduate?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7EFA7-2BEA-48EB-BC30-AE93BD83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09" y="1483667"/>
            <a:ext cx="3190368" cy="3695136"/>
          </a:xfrm>
        </p:spPr>
        <p:txBody>
          <a:bodyPr/>
          <a:lstStyle/>
          <a:p>
            <a:r>
              <a:rPr lang="en-US"/>
              <a:t>Last page</a:t>
            </a:r>
            <a:r>
              <a:rPr lang="en-US">
                <a:sym typeface="Wingdings" panose="05000000000000000000" pitchFamily="2" charset="2"/>
              </a:rPr>
              <a:t> CREDIT SUMMARY DEFICIT Column</a:t>
            </a:r>
          </a:p>
          <a:p>
            <a:r>
              <a:rPr lang="en-US">
                <a:sym typeface="Wingdings" panose="05000000000000000000" pitchFamily="2" charset="2"/>
              </a:rPr>
              <a:t>Do NOT worry about the deficits in the elective row</a:t>
            </a:r>
          </a:p>
          <a:p>
            <a:r>
              <a:rPr lang="en-US">
                <a:sym typeface="Wingdings" panose="05000000000000000000" pitchFamily="2" charset="2"/>
              </a:rPr>
              <a:t>Deficits: courses/credits needed to graduate</a:t>
            </a:r>
          </a:p>
          <a:p>
            <a:pPr marL="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05401-D9C7-49DE-81FA-26288B4A2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0" t="41560" r="56056" b="17666"/>
          <a:stretch/>
        </p:blipFill>
        <p:spPr>
          <a:xfrm>
            <a:off x="3875715" y="1516363"/>
            <a:ext cx="4525671" cy="40698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367611D-BC18-46FA-9876-B6727CFF12DC}"/>
              </a:ext>
            </a:extLst>
          </p:cNvPr>
          <p:cNvGrpSpPr/>
          <p:nvPr/>
        </p:nvGrpSpPr>
        <p:grpSpPr>
          <a:xfrm>
            <a:off x="3967738" y="1929339"/>
            <a:ext cx="1190520" cy="44280"/>
            <a:chOff x="3967738" y="1929339"/>
            <a:chExt cx="1190520" cy="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7C1AEF-C607-479B-8465-A4909D466EA1}"/>
                    </a:ext>
                  </a:extLst>
                </p14:cNvPr>
                <p14:cNvContentPartPr/>
                <p14:nvPr/>
              </p14:nvContentPartPr>
              <p14:xfrm>
                <a:off x="4177258" y="1929339"/>
                <a:ext cx="981000" cy="25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7C1AEF-C607-479B-8465-A4909D466E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4258" y="1866339"/>
                  <a:ext cx="110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062A98-89B4-46CB-90AA-9AA37C9DEE23}"/>
                    </a:ext>
                  </a:extLst>
                </p14:cNvPr>
                <p14:cNvContentPartPr/>
                <p14:nvPr/>
              </p14:nvContentPartPr>
              <p14:xfrm>
                <a:off x="3967738" y="1945539"/>
                <a:ext cx="259560" cy="2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062A98-89B4-46CB-90AA-9AA37C9DEE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04738" y="1882539"/>
                  <a:ext cx="38520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F6DDD-261B-4D90-A064-4C6C5210AFE2}"/>
                  </a:ext>
                </a:extLst>
              </p14:cNvPr>
              <p14:cNvContentPartPr/>
              <p14:nvPr/>
            </p14:nvContentPartPr>
            <p14:xfrm>
              <a:off x="7667458" y="1904139"/>
              <a:ext cx="5781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F6DDD-261B-4D90-A064-4C6C5210AF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3492" y="1796139"/>
                <a:ext cx="68573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366C5E6-D210-404C-A860-ADA104BC088C}"/>
                  </a:ext>
                </a:extLst>
              </p14:cNvPr>
              <p14:cNvContentPartPr/>
              <p14:nvPr/>
            </p14:nvContentPartPr>
            <p14:xfrm>
              <a:off x="5645698" y="4202739"/>
              <a:ext cx="541440" cy="20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366C5E6-D210-404C-A860-ADA104BC08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9698" y="4130739"/>
                <a:ext cx="6130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E4A9515-A38E-4462-93FB-EA5FE15AD186}"/>
                  </a:ext>
                </a:extLst>
              </p14:cNvPr>
              <p14:cNvContentPartPr/>
              <p14:nvPr/>
            </p14:nvContentPartPr>
            <p14:xfrm>
              <a:off x="670858" y="3648557"/>
              <a:ext cx="1333800" cy="58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E4A9515-A38E-4462-93FB-EA5FE15AD1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858" y="3576557"/>
                <a:ext cx="1405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3E51C1-DC7E-42F9-A65C-94CE36DF868D}"/>
                  </a:ext>
                </a:extLst>
              </p14:cNvPr>
              <p14:cNvContentPartPr/>
              <p14:nvPr/>
            </p14:nvContentPartPr>
            <p14:xfrm>
              <a:off x="653938" y="3644597"/>
              <a:ext cx="1354680" cy="138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3E51C1-DC7E-42F9-A65C-94CE36DF86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938" y="3572597"/>
                <a:ext cx="1426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35C822-1510-4218-B933-E30A901EF84D}"/>
                  </a:ext>
                </a:extLst>
              </p14:cNvPr>
              <p14:cNvContentPartPr/>
              <p14:nvPr/>
            </p14:nvContentPartPr>
            <p14:xfrm>
              <a:off x="2206063" y="2046557"/>
              <a:ext cx="91404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35C822-1510-4218-B933-E30A901EF8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2063" y="1938557"/>
                <a:ext cx="1021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B8BC109-B4CC-4D32-A207-C40EEB916C04}"/>
                  </a:ext>
                </a:extLst>
              </p14:cNvPr>
              <p14:cNvContentPartPr/>
              <p14:nvPr/>
            </p14:nvContentPartPr>
            <p14:xfrm>
              <a:off x="2189143" y="1980677"/>
              <a:ext cx="97488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B8BC109-B4CC-4D32-A207-C40EEB916C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5143" y="1872677"/>
                <a:ext cx="108252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83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1752</Words>
  <Application>Microsoft Office PowerPoint</Application>
  <PresentationFormat>On-screen Show (4:3)</PresentationFormat>
  <Paragraphs>242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Damask</vt:lpstr>
      <vt:lpstr>PCCA SENIOR NIGHT</vt:lpstr>
      <vt:lpstr>PowerPoint Presentation</vt:lpstr>
      <vt:lpstr>Introduction: MRS. MARZI</vt:lpstr>
      <vt:lpstr>AGENDA</vt:lpstr>
      <vt:lpstr>Q&amp;A</vt:lpstr>
      <vt:lpstr>Graduation requirements overview</vt:lpstr>
      <vt:lpstr>High School Graduation-  Other Requirements</vt:lpstr>
      <vt:lpstr>Concordant scores</vt:lpstr>
      <vt:lpstr>Transcripts: What classes do I need to graduate?</vt:lpstr>
      <vt:lpstr>Transcripts Continued</vt:lpstr>
      <vt:lpstr>Transcripts Concluded</vt:lpstr>
      <vt:lpstr>AM I ON TRACK?</vt:lpstr>
      <vt:lpstr>Florida Virtual Reminders</vt:lpstr>
      <vt:lpstr>Monthly planning</vt:lpstr>
      <vt:lpstr>AUGUST/SEPTEMBER</vt:lpstr>
      <vt:lpstr>OCTOBER/NOVEMBER</vt:lpstr>
      <vt:lpstr>DECEMBER/JANUARY</vt:lpstr>
      <vt:lpstr>February/March</vt:lpstr>
      <vt:lpstr>April/May</vt:lpstr>
      <vt:lpstr>APPLYING TO COLLEGE </vt:lpstr>
      <vt:lpstr>PowerPoint Presentation</vt:lpstr>
      <vt:lpstr>Where to begin</vt:lpstr>
      <vt:lpstr>Types of Deadlines</vt:lpstr>
      <vt:lpstr>College Applications Steps</vt:lpstr>
      <vt:lpstr>Naviance</vt:lpstr>
      <vt:lpstr>The basics: USING COMMON APP AND NAVIANCE</vt:lpstr>
      <vt:lpstr>Adding colleges that are not common app</vt:lpstr>
      <vt:lpstr>Request Letters of Recommendation</vt:lpstr>
      <vt:lpstr>Track submission status in naviance</vt:lpstr>
      <vt:lpstr>Tracking letters of Recommendation</vt:lpstr>
      <vt:lpstr>PowerPoint Presentation</vt:lpstr>
      <vt:lpstr>Paying for college </vt:lpstr>
      <vt:lpstr>FAFSA</vt:lpstr>
      <vt:lpstr>Scholarship Resources</vt:lpstr>
      <vt:lpstr>Florida Bright Futures Scholarships</vt:lpstr>
      <vt:lpstr>PowerPoint Presentation</vt:lpstr>
      <vt:lpstr>What you need to turn into Mrs. Marzi (White handouts)</vt:lpstr>
      <vt:lpstr>UPCOMING DATES/NEXT STEPS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PCCA SENIOR NIGHT</dc:title>
  <dc:creator>Feodorov Kelly</dc:creator>
  <cp:lastModifiedBy>Feodorov Kelly</cp:lastModifiedBy>
  <cp:revision>337</cp:revision>
  <cp:lastPrinted>2021-08-31T15:19:37Z</cp:lastPrinted>
  <dcterms:created xsi:type="dcterms:W3CDTF">2021-08-20T17:09:33Z</dcterms:created>
  <dcterms:modified xsi:type="dcterms:W3CDTF">2022-08-25T21:17:59Z</dcterms:modified>
</cp:coreProperties>
</file>